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78" r:id="rId1"/>
  </p:sldMasterIdLst>
  <p:notesMasterIdLst>
    <p:notesMasterId r:id="rId21"/>
  </p:notesMasterIdLst>
  <p:sldIdLst>
    <p:sldId id="256" r:id="rId2"/>
    <p:sldId id="272" r:id="rId3"/>
    <p:sldId id="269" r:id="rId4"/>
    <p:sldId id="283" r:id="rId5"/>
    <p:sldId id="271" r:id="rId6"/>
    <p:sldId id="263" r:id="rId7"/>
    <p:sldId id="274" r:id="rId8"/>
    <p:sldId id="290" r:id="rId9"/>
    <p:sldId id="285" r:id="rId10"/>
    <p:sldId id="287" r:id="rId11"/>
    <p:sldId id="268" r:id="rId12"/>
    <p:sldId id="260" r:id="rId13"/>
    <p:sldId id="277" r:id="rId14"/>
    <p:sldId id="278" r:id="rId15"/>
    <p:sldId id="279" r:id="rId16"/>
    <p:sldId id="280" r:id="rId17"/>
    <p:sldId id="281" r:id="rId18"/>
    <p:sldId id="282" r:id="rId19"/>
    <p:sldId id="28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3" autoAdjust="0"/>
    <p:restoredTop sz="94558" autoAdjust="0"/>
  </p:normalViewPr>
  <p:slideViewPr>
    <p:cSldViewPr snapToGrid="0">
      <p:cViewPr varScale="1">
        <p:scale>
          <a:sx n="122" d="100"/>
          <a:sy n="122" d="100"/>
        </p:scale>
        <p:origin x="678" y="63"/>
      </p:cViewPr>
      <p:guideLst/>
    </p:cSldViewPr>
  </p:slideViewPr>
  <p:outlineViewPr>
    <p:cViewPr>
      <p:scale>
        <a:sx n="33" d="100"/>
        <a:sy n="33" d="100"/>
      </p:scale>
      <p:origin x="0" y="-4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4.xml.rels><?xml version="1.0" encoding="UTF-8" standalone="yes"?>
<Relationships xmlns="http://schemas.openxmlformats.org/package/2006/relationships"><Relationship Id="rId1" Type="http://schemas.openxmlformats.org/officeDocument/2006/relationships/hyperlink" Target="https://www.dhcs.ca.gov/Pages/Keep-Your-Medi-Cal.aspx"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dhcs.ca.gov/Pages/Keep-Your-Medi-Cal.aspx"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3D782-1667-DF46-ABCE-EEFF715C0F0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D59336AD-6BE7-814B-8512-E0A5B3128D11}">
      <dgm:prSet phldrT="[Text]"/>
      <dgm:spPr/>
      <dgm:t>
        <a:bodyPr/>
        <a:lstStyle/>
        <a:p>
          <a:r>
            <a:rPr lang="en-US" b="0" i="0" dirty="0">
              <a:latin typeface="Segoe UI Semilight" panose="020B0402040204020203" pitchFamily="34" charset="0"/>
              <a:cs typeface="Segoe UI Semilight" panose="020B0402040204020203" pitchFamily="34" charset="0"/>
            </a:rPr>
            <a:t>Background</a:t>
          </a:r>
        </a:p>
      </dgm:t>
    </dgm:pt>
    <dgm:pt modelId="{30619387-31C6-934E-B8E0-C1373A01E3DD}" type="parTrans" cxnId="{66ACE284-BB56-4242-BE29-6B3AF8F5B67C}">
      <dgm:prSet/>
      <dgm:spPr/>
      <dgm:t>
        <a:bodyPr/>
        <a:lstStyle/>
        <a:p>
          <a:endParaRPr lang="en-US"/>
        </a:p>
      </dgm:t>
    </dgm:pt>
    <dgm:pt modelId="{7F9D4B11-D3CE-A948-815F-ACBE8B022FD9}" type="sibTrans" cxnId="{66ACE284-BB56-4242-BE29-6B3AF8F5B67C}">
      <dgm:prSet/>
      <dgm:spPr/>
      <dgm:t>
        <a:bodyPr/>
        <a:lstStyle/>
        <a:p>
          <a:endParaRPr lang="en-US"/>
        </a:p>
      </dgm:t>
    </dgm:pt>
    <dgm:pt modelId="{27FD34B9-2B9E-D14F-B6A1-02AF494CBC12}">
      <dgm:prSet phldrT="[Text]"/>
      <dgm:spPr/>
      <dgm:t>
        <a:bodyPr/>
        <a:lstStyle/>
        <a:p>
          <a:r>
            <a:rPr lang="en-US" b="0" i="0" dirty="0">
              <a:latin typeface="Segoe UI Semilight" panose="020B0402040204020203" pitchFamily="34" charset="0"/>
              <a:cs typeface="Segoe UI Semilight" panose="020B0402040204020203" pitchFamily="34" charset="0"/>
            </a:rPr>
            <a:t>Overview of the Redetermination Process</a:t>
          </a:r>
        </a:p>
      </dgm:t>
    </dgm:pt>
    <dgm:pt modelId="{7826BC37-E39B-9F47-9906-BF2A98A6F535}" type="parTrans" cxnId="{851797CD-7024-BB45-8A4F-0A152E94DE34}">
      <dgm:prSet/>
      <dgm:spPr/>
      <dgm:t>
        <a:bodyPr/>
        <a:lstStyle/>
        <a:p>
          <a:endParaRPr lang="en-US"/>
        </a:p>
      </dgm:t>
    </dgm:pt>
    <dgm:pt modelId="{DC9C4B8E-A209-0744-A851-EFCC37866DDA}" type="sibTrans" cxnId="{851797CD-7024-BB45-8A4F-0A152E94DE34}">
      <dgm:prSet/>
      <dgm:spPr/>
      <dgm:t>
        <a:bodyPr/>
        <a:lstStyle/>
        <a:p>
          <a:endParaRPr lang="en-US"/>
        </a:p>
      </dgm:t>
    </dgm:pt>
    <dgm:pt modelId="{84A363F3-C54B-8D4C-A084-8A42FA177304}">
      <dgm:prSet phldrT="[Text]"/>
      <dgm:spPr/>
      <dgm:t>
        <a:bodyPr/>
        <a:lstStyle/>
        <a:p>
          <a:r>
            <a:rPr lang="en-US" b="0" i="0" dirty="0">
              <a:latin typeface="Segoe UI Semilight" panose="020B0402040204020203" pitchFamily="34" charset="0"/>
              <a:cs typeface="Segoe UI Semilight" panose="020B0402040204020203" pitchFamily="34" charset="0"/>
            </a:rPr>
            <a:t>Five Strategies for a Successful School-Based Redetermination Project</a:t>
          </a:r>
        </a:p>
      </dgm:t>
    </dgm:pt>
    <dgm:pt modelId="{9C85E48F-0D03-ED4F-B4E1-1C26F204DAC4}" type="parTrans" cxnId="{75726F27-B6A3-6441-8AE5-133CFF68F687}">
      <dgm:prSet/>
      <dgm:spPr/>
      <dgm:t>
        <a:bodyPr/>
        <a:lstStyle/>
        <a:p>
          <a:endParaRPr lang="en-US"/>
        </a:p>
      </dgm:t>
    </dgm:pt>
    <dgm:pt modelId="{6C66BC5F-4174-3144-806D-239849FAA7EE}" type="sibTrans" cxnId="{75726F27-B6A3-6441-8AE5-133CFF68F687}">
      <dgm:prSet/>
      <dgm:spPr/>
      <dgm:t>
        <a:bodyPr/>
        <a:lstStyle/>
        <a:p>
          <a:endParaRPr lang="en-US"/>
        </a:p>
      </dgm:t>
    </dgm:pt>
    <dgm:pt modelId="{933B2408-7691-364A-BFFB-0AA02AA7C060}">
      <dgm:prSet phldrT="[Text]"/>
      <dgm:spPr/>
      <dgm:t>
        <a:bodyPr/>
        <a:lstStyle/>
        <a:p>
          <a:r>
            <a:rPr lang="en-US" b="0" i="0" dirty="0">
              <a:latin typeface="Segoe UI Semilight" panose="020B0402040204020203" pitchFamily="34" charset="0"/>
              <a:cs typeface="Segoe UI Semilight" panose="020B0402040204020203" pitchFamily="34" charset="0"/>
            </a:rPr>
            <a:t>A Readiness Checklist</a:t>
          </a:r>
        </a:p>
      </dgm:t>
    </dgm:pt>
    <dgm:pt modelId="{6B624FD0-4DCC-364F-8DDF-72EFBA366485}" type="parTrans" cxnId="{D90D1E38-5C59-4B40-896A-80DE2FC7A337}">
      <dgm:prSet/>
      <dgm:spPr/>
      <dgm:t>
        <a:bodyPr/>
        <a:lstStyle/>
        <a:p>
          <a:endParaRPr lang="en-US"/>
        </a:p>
      </dgm:t>
    </dgm:pt>
    <dgm:pt modelId="{A1FA2BA2-BC41-7046-91BE-060119EA53BF}" type="sibTrans" cxnId="{D90D1E38-5C59-4B40-896A-80DE2FC7A337}">
      <dgm:prSet/>
      <dgm:spPr/>
      <dgm:t>
        <a:bodyPr/>
        <a:lstStyle/>
        <a:p>
          <a:endParaRPr lang="en-US"/>
        </a:p>
      </dgm:t>
    </dgm:pt>
    <dgm:pt modelId="{413A2752-650A-304C-B266-17C952275130}">
      <dgm:prSet phldrT="[Text]"/>
      <dgm:spPr/>
      <dgm:t>
        <a:bodyPr/>
        <a:lstStyle/>
        <a:p>
          <a:r>
            <a:rPr lang="en-US" b="0" i="0" dirty="0">
              <a:latin typeface="Segoe UI Semilight" panose="020B0402040204020203" pitchFamily="34" charset="0"/>
              <a:cs typeface="Segoe UI Semilight" panose="020B0402040204020203" pitchFamily="34" charset="0"/>
            </a:rPr>
            <a:t>Group Discussion</a:t>
          </a:r>
        </a:p>
      </dgm:t>
    </dgm:pt>
    <dgm:pt modelId="{55A0ED3C-7C83-EE4A-A8BA-A59491D687E7}" type="parTrans" cxnId="{8CB61FBF-C48E-3B4A-995E-9D965BE95B38}">
      <dgm:prSet/>
      <dgm:spPr/>
      <dgm:t>
        <a:bodyPr/>
        <a:lstStyle/>
        <a:p>
          <a:endParaRPr lang="en-US"/>
        </a:p>
      </dgm:t>
    </dgm:pt>
    <dgm:pt modelId="{05438D67-ACFC-AB45-B2DF-3106680233EB}" type="sibTrans" cxnId="{8CB61FBF-C48E-3B4A-995E-9D965BE95B38}">
      <dgm:prSet/>
      <dgm:spPr/>
      <dgm:t>
        <a:bodyPr/>
        <a:lstStyle/>
        <a:p>
          <a:endParaRPr lang="en-US"/>
        </a:p>
      </dgm:t>
    </dgm:pt>
    <dgm:pt modelId="{283542B0-2F86-3443-9AEE-3EA4CD06AF6F}">
      <dgm:prSet phldrT="[Text]"/>
      <dgm:spPr/>
      <dgm:t>
        <a:bodyPr/>
        <a:lstStyle/>
        <a:p>
          <a:r>
            <a:rPr lang="en-US" b="0" i="0" dirty="0">
              <a:latin typeface="Segoe UI Semilight" panose="020B0402040204020203" pitchFamily="34" charset="0"/>
              <a:cs typeface="Segoe UI Semilight" panose="020B0402040204020203" pitchFamily="34" charset="0"/>
            </a:rPr>
            <a:t>Next Steps</a:t>
          </a:r>
          <a:br>
            <a:rPr lang="en-US" i="0" dirty="0"/>
          </a:br>
          <a:endParaRPr lang="en-US" dirty="0"/>
        </a:p>
      </dgm:t>
    </dgm:pt>
    <dgm:pt modelId="{FC55491A-4DC8-804B-A6FA-C67DF94E1DAF}" type="parTrans" cxnId="{010E0C68-56AC-CA46-97AF-2C5889F3211D}">
      <dgm:prSet/>
      <dgm:spPr/>
      <dgm:t>
        <a:bodyPr/>
        <a:lstStyle/>
        <a:p>
          <a:endParaRPr lang="en-US"/>
        </a:p>
      </dgm:t>
    </dgm:pt>
    <dgm:pt modelId="{AF9D44DB-292A-924E-960D-5ABD92E82D41}" type="sibTrans" cxnId="{010E0C68-56AC-CA46-97AF-2C5889F3211D}">
      <dgm:prSet/>
      <dgm:spPr/>
      <dgm:t>
        <a:bodyPr/>
        <a:lstStyle/>
        <a:p>
          <a:endParaRPr lang="en-US"/>
        </a:p>
      </dgm:t>
    </dgm:pt>
    <dgm:pt modelId="{9F859B40-745F-A041-8343-D8067D9C363F}" type="pres">
      <dgm:prSet presAssocID="{EA43D782-1667-DF46-ABCE-EEFF715C0F04}" presName="vert0" presStyleCnt="0">
        <dgm:presLayoutVars>
          <dgm:dir/>
          <dgm:animOne val="branch"/>
          <dgm:animLvl val="lvl"/>
        </dgm:presLayoutVars>
      </dgm:prSet>
      <dgm:spPr/>
    </dgm:pt>
    <dgm:pt modelId="{FFE8A5A9-33BA-5D47-B715-886DC09FBE74}" type="pres">
      <dgm:prSet presAssocID="{D59336AD-6BE7-814B-8512-E0A5B3128D11}" presName="thickLine" presStyleLbl="alignNode1" presStyleIdx="0" presStyleCnt="6"/>
      <dgm:spPr/>
    </dgm:pt>
    <dgm:pt modelId="{C1955AA8-42DB-1A41-A2C4-A6840D0640CB}" type="pres">
      <dgm:prSet presAssocID="{D59336AD-6BE7-814B-8512-E0A5B3128D11}" presName="horz1" presStyleCnt="0"/>
      <dgm:spPr/>
    </dgm:pt>
    <dgm:pt modelId="{132B8CB1-7D62-1847-A713-7D9F6C9FA52B}" type="pres">
      <dgm:prSet presAssocID="{D59336AD-6BE7-814B-8512-E0A5B3128D11}" presName="tx1" presStyleLbl="revTx" presStyleIdx="0" presStyleCnt="6"/>
      <dgm:spPr/>
    </dgm:pt>
    <dgm:pt modelId="{6F0EED41-261A-AB44-9B77-F3C7AA87C32D}" type="pres">
      <dgm:prSet presAssocID="{D59336AD-6BE7-814B-8512-E0A5B3128D11}" presName="vert1" presStyleCnt="0"/>
      <dgm:spPr/>
    </dgm:pt>
    <dgm:pt modelId="{C26F2F8B-A1E0-BC44-A1E6-DBB4DCD7837E}" type="pres">
      <dgm:prSet presAssocID="{27FD34B9-2B9E-D14F-B6A1-02AF494CBC12}" presName="thickLine" presStyleLbl="alignNode1" presStyleIdx="1" presStyleCnt="6"/>
      <dgm:spPr/>
    </dgm:pt>
    <dgm:pt modelId="{0F6CA03D-2ECF-7041-BAB0-79BB82023FAF}" type="pres">
      <dgm:prSet presAssocID="{27FD34B9-2B9E-D14F-B6A1-02AF494CBC12}" presName="horz1" presStyleCnt="0"/>
      <dgm:spPr/>
    </dgm:pt>
    <dgm:pt modelId="{61D0F64E-B69B-D843-AC0F-DB0242E2813F}" type="pres">
      <dgm:prSet presAssocID="{27FD34B9-2B9E-D14F-B6A1-02AF494CBC12}" presName="tx1" presStyleLbl="revTx" presStyleIdx="1" presStyleCnt="6"/>
      <dgm:spPr/>
    </dgm:pt>
    <dgm:pt modelId="{C8EDCC75-B19D-6547-B95A-B51B80AD9CB0}" type="pres">
      <dgm:prSet presAssocID="{27FD34B9-2B9E-D14F-B6A1-02AF494CBC12}" presName="vert1" presStyleCnt="0"/>
      <dgm:spPr/>
    </dgm:pt>
    <dgm:pt modelId="{B52E1C9C-11C0-CA45-87D0-9647CC2ADDF6}" type="pres">
      <dgm:prSet presAssocID="{84A363F3-C54B-8D4C-A084-8A42FA177304}" presName="thickLine" presStyleLbl="alignNode1" presStyleIdx="2" presStyleCnt="6"/>
      <dgm:spPr/>
    </dgm:pt>
    <dgm:pt modelId="{BC59B4D9-08A9-0B43-90B3-77B82D6A7F53}" type="pres">
      <dgm:prSet presAssocID="{84A363F3-C54B-8D4C-A084-8A42FA177304}" presName="horz1" presStyleCnt="0"/>
      <dgm:spPr/>
    </dgm:pt>
    <dgm:pt modelId="{8F1C1A8A-E4B3-7345-B549-8D2806358899}" type="pres">
      <dgm:prSet presAssocID="{84A363F3-C54B-8D4C-A084-8A42FA177304}" presName="tx1" presStyleLbl="revTx" presStyleIdx="2" presStyleCnt="6"/>
      <dgm:spPr/>
    </dgm:pt>
    <dgm:pt modelId="{D56CFEC4-8F39-DC46-AA00-A9B9551314D5}" type="pres">
      <dgm:prSet presAssocID="{84A363F3-C54B-8D4C-A084-8A42FA177304}" presName="vert1" presStyleCnt="0"/>
      <dgm:spPr/>
    </dgm:pt>
    <dgm:pt modelId="{06387072-AF9A-024C-B53B-A0423D7F7B11}" type="pres">
      <dgm:prSet presAssocID="{933B2408-7691-364A-BFFB-0AA02AA7C060}" presName="thickLine" presStyleLbl="alignNode1" presStyleIdx="3" presStyleCnt="6"/>
      <dgm:spPr/>
    </dgm:pt>
    <dgm:pt modelId="{CF866CD2-F58A-1D45-A5F0-BB373F383A53}" type="pres">
      <dgm:prSet presAssocID="{933B2408-7691-364A-BFFB-0AA02AA7C060}" presName="horz1" presStyleCnt="0"/>
      <dgm:spPr/>
    </dgm:pt>
    <dgm:pt modelId="{BF3C6BFA-73EA-954A-83CD-F2D32FB4CF2B}" type="pres">
      <dgm:prSet presAssocID="{933B2408-7691-364A-BFFB-0AA02AA7C060}" presName="tx1" presStyleLbl="revTx" presStyleIdx="3" presStyleCnt="6"/>
      <dgm:spPr/>
    </dgm:pt>
    <dgm:pt modelId="{4BE92134-14D3-D14B-A254-2C29BE94B80A}" type="pres">
      <dgm:prSet presAssocID="{933B2408-7691-364A-BFFB-0AA02AA7C060}" presName="vert1" presStyleCnt="0"/>
      <dgm:spPr/>
    </dgm:pt>
    <dgm:pt modelId="{BF0C55A2-F5F9-0345-944E-F79003ADE866}" type="pres">
      <dgm:prSet presAssocID="{413A2752-650A-304C-B266-17C952275130}" presName="thickLine" presStyleLbl="alignNode1" presStyleIdx="4" presStyleCnt="6"/>
      <dgm:spPr/>
    </dgm:pt>
    <dgm:pt modelId="{1BE04DE8-EE66-6040-B6EF-5FA5F7C8A0FA}" type="pres">
      <dgm:prSet presAssocID="{413A2752-650A-304C-B266-17C952275130}" presName="horz1" presStyleCnt="0"/>
      <dgm:spPr/>
    </dgm:pt>
    <dgm:pt modelId="{A64F1B7C-6F59-CD42-80C0-8AAE91B17F44}" type="pres">
      <dgm:prSet presAssocID="{413A2752-650A-304C-B266-17C952275130}" presName="tx1" presStyleLbl="revTx" presStyleIdx="4" presStyleCnt="6"/>
      <dgm:spPr/>
    </dgm:pt>
    <dgm:pt modelId="{AE4D83A3-2B36-D947-A08E-8547B402AB32}" type="pres">
      <dgm:prSet presAssocID="{413A2752-650A-304C-B266-17C952275130}" presName="vert1" presStyleCnt="0"/>
      <dgm:spPr/>
    </dgm:pt>
    <dgm:pt modelId="{2D8C7D16-AB49-554B-941C-E36FFD94241F}" type="pres">
      <dgm:prSet presAssocID="{283542B0-2F86-3443-9AEE-3EA4CD06AF6F}" presName="thickLine" presStyleLbl="alignNode1" presStyleIdx="5" presStyleCnt="6"/>
      <dgm:spPr/>
    </dgm:pt>
    <dgm:pt modelId="{711B1919-7A7F-6C47-BDB6-BCF000A0EC3A}" type="pres">
      <dgm:prSet presAssocID="{283542B0-2F86-3443-9AEE-3EA4CD06AF6F}" presName="horz1" presStyleCnt="0"/>
      <dgm:spPr/>
    </dgm:pt>
    <dgm:pt modelId="{F8DF6827-272D-1A46-BE1C-527D04411660}" type="pres">
      <dgm:prSet presAssocID="{283542B0-2F86-3443-9AEE-3EA4CD06AF6F}" presName="tx1" presStyleLbl="revTx" presStyleIdx="5" presStyleCnt="6"/>
      <dgm:spPr/>
    </dgm:pt>
    <dgm:pt modelId="{54946A84-E79F-D94F-867B-3AAB0A8CF2B1}" type="pres">
      <dgm:prSet presAssocID="{283542B0-2F86-3443-9AEE-3EA4CD06AF6F}" presName="vert1" presStyleCnt="0"/>
      <dgm:spPr/>
    </dgm:pt>
  </dgm:ptLst>
  <dgm:cxnLst>
    <dgm:cxn modelId="{75726F27-B6A3-6441-8AE5-133CFF68F687}" srcId="{EA43D782-1667-DF46-ABCE-EEFF715C0F04}" destId="{84A363F3-C54B-8D4C-A084-8A42FA177304}" srcOrd="2" destOrd="0" parTransId="{9C85E48F-0D03-ED4F-B4E1-1C26F204DAC4}" sibTransId="{6C66BC5F-4174-3144-806D-239849FAA7EE}"/>
    <dgm:cxn modelId="{D90D1E38-5C59-4B40-896A-80DE2FC7A337}" srcId="{EA43D782-1667-DF46-ABCE-EEFF715C0F04}" destId="{933B2408-7691-364A-BFFB-0AA02AA7C060}" srcOrd="3" destOrd="0" parTransId="{6B624FD0-4DCC-364F-8DDF-72EFBA366485}" sibTransId="{A1FA2BA2-BC41-7046-91BE-060119EA53BF}"/>
    <dgm:cxn modelId="{F6812964-93D2-A241-B497-A2D32FBCB320}" type="presOf" srcId="{413A2752-650A-304C-B266-17C952275130}" destId="{A64F1B7C-6F59-CD42-80C0-8AAE91B17F44}" srcOrd="0" destOrd="0" presId="urn:microsoft.com/office/officeart/2008/layout/LinedList"/>
    <dgm:cxn modelId="{010E0C68-56AC-CA46-97AF-2C5889F3211D}" srcId="{EA43D782-1667-DF46-ABCE-EEFF715C0F04}" destId="{283542B0-2F86-3443-9AEE-3EA4CD06AF6F}" srcOrd="5" destOrd="0" parTransId="{FC55491A-4DC8-804B-A6FA-C67DF94E1DAF}" sibTransId="{AF9D44DB-292A-924E-960D-5ABD92E82D41}"/>
    <dgm:cxn modelId="{D077036C-D5CB-4D4E-BA93-7BF92BDFAF86}" type="presOf" srcId="{D59336AD-6BE7-814B-8512-E0A5B3128D11}" destId="{132B8CB1-7D62-1847-A713-7D9F6C9FA52B}" srcOrd="0" destOrd="0" presId="urn:microsoft.com/office/officeart/2008/layout/LinedList"/>
    <dgm:cxn modelId="{66ACE284-BB56-4242-BE29-6B3AF8F5B67C}" srcId="{EA43D782-1667-DF46-ABCE-EEFF715C0F04}" destId="{D59336AD-6BE7-814B-8512-E0A5B3128D11}" srcOrd="0" destOrd="0" parTransId="{30619387-31C6-934E-B8E0-C1373A01E3DD}" sibTransId="{7F9D4B11-D3CE-A948-815F-ACBE8B022FD9}"/>
    <dgm:cxn modelId="{717772B0-9677-AF42-9854-46C294C3E122}" type="presOf" srcId="{27FD34B9-2B9E-D14F-B6A1-02AF494CBC12}" destId="{61D0F64E-B69B-D843-AC0F-DB0242E2813F}" srcOrd="0" destOrd="0" presId="urn:microsoft.com/office/officeart/2008/layout/LinedList"/>
    <dgm:cxn modelId="{8CB61FBF-C48E-3B4A-995E-9D965BE95B38}" srcId="{EA43D782-1667-DF46-ABCE-EEFF715C0F04}" destId="{413A2752-650A-304C-B266-17C952275130}" srcOrd="4" destOrd="0" parTransId="{55A0ED3C-7C83-EE4A-A8BA-A59491D687E7}" sibTransId="{05438D67-ACFC-AB45-B2DF-3106680233EB}"/>
    <dgm:cxn modelId="{DC3D2BC5-3BBA-E74E-8279-C041F7DE635E}" type="presOf" srcId="{EA43D782-1667-DF46-ABCE-EEFF715C0F04}" destId="{9F859B40-745F-A041-8343-D8067D9C363F}" srcOrd="0" destOrd="0" presId="urn:microsoft.com/office/officeart/2008/layout/LinedList"/>
    <dgm:cxn modelId="{851797CD-7024-BB45-8A4F-0A152E94DE34}" srcId="{EA43D782-1667-DF46-ABCE-EEFF715C0F04}" destId="{27FD34B9-2B9E-D14F-B6A1-02AF494CBC12}" srcOrd="1" destOrd="0" parTransId="{7826BC37-E39B-9F47-9906-BF2A98A6F535}" sibTransId="{DC9C4B8E-A209-0744-A851-EFCC37866DDA}"/>
    <dgm:cxn modelId="{9B2DC6CD-E3AD-314D-8922-FCADA0FA0A8B}" type="presOf" srcId="{84A363F3-C54B-8D4C-A084-8A42FA177304}" destId="{8F1C1A8A-E4B3-7345-B549-8D2806358899}" srcOrd="0" destOrd="0" presId="urn:microsoft.com/office/officeart/2008/layout/LinedList"/>
    <dgm:cxn modelId="{4FC9D8D5-9E52-2A45-89F1-3708D55A6BD6}" type="presOf" srcId="{933B2408-7691-364A-BFFB-0AA02AA7C060}" destId="{BF3C6BFA-73EA-954A-83CD-F2D32FB4CF2B}" srcOrd="0" destOrd="0" presId="urn:microsoft.com/office/officeart/2008/layout/LinedList"/>
    <dgm:cxn modelId="{F8354CEE-5B79-A949-BB48-099116F6AB54}" type="presOf" srcId="{283542B0-2F86-3443-9AEE-3EA4CD06AF6F}" destId="{F8DF6827-272D-1A46-BE1C-527D04411660}" srcOrd="0" destOrd="0" presId="urn:microsoft.com/office/officeart/2008/layout/LinedList"/>
    <dgm:cxn modelId="{3DE7E77E-241C-9746-9674-3A0FEF138BE1}" type="presParOf" srcId="{9F859B40-745F-A041-8343-D8067D9C363F}" destId="{FFE8A5A9-33BA-5D47-B715-886DC09FBE74}" srcOrd="0" destOrd="0" presId="urn:microsoft.com/office/officeart/2008/layout/LinedList"/>
    <dgm:cxn modelId="{49D3388F-89B1-EF43-9273-D2F3901BCAD7}" type="presParOf" srcId="{9F859B40-745F-A041-8343-D8067D9C363F}" destId="{C1955AA8-42DB-1A41-A2C4-A6840D0640CB}" srcOrd="1" destOrd="0" presId="urn:microsoft.com/office/officeart/2008/layout/LinedList"/>
    <dgm:cxn modelId="{705C66C4-78D7-AA48-8FD5-640AEEB7C238}" type="presParOf" srcId="{C1955AA8-42DB-1A41-A2C4-A6840D0640CB}" destId="{132B8CB1-7D62-1847-A713-7D9F6C9FA52B}" srcOrd="0" destOrd="0" presId="urn:microsoft.com/office/officeart/2008/layout/LinedList"/>
    <dgm:cxn modelId="{26E54022-B667-5442-B890-7BB96779C812}" type="presParOf" srcId="{C1955AA8-42DB-1A41-A2C4-A6840D0640CB}" destId="{6F0EED41-261A-AB44-9B77-F3C7AA87C32D}" srcOrd="1" destOrd="0" presId="urn:microsoft.com/office/officeart/2008/layout/LinedList"/>
    <dgm:cxn modelId="{72E383CC-8FFB-E348-B699-8E0F56AAA1A6}" type="presParOf" srcId="{9F859B40-745F-A041-8343-D8067D9C363F}" destId="{C26F2F8B-A1E0-BC44-A1E6-DBB4DCD7837E}" srcOrd="2" destOrd="0" presId="urn:microsoft.com/office/officeart/2008/layout/LinedList"/>
    <dgm:cxn modelId="{9393BFE5-91B8-5C42-A211-023F66AA381E}" type="presParOf" srcId="{9F859B40-745F-A041-8343-D8067D9C363F}" destId="{0F6CA03D-2ECF-7041-BAB0-79BB82023FAF}" srcOrd="3" destOrd="0" presId="urn:microsoft.com/office/officeart/2008/layout/LinedList"/>
    <dgm:cxn modelId="{2A978F09-DFB9-8943-8615-C9AA9CFB2648}" type="presParOf" srcId="{0F6CA03D-2ECF-7041-BAB0-79BB82023FAF}" destId="{61D0F64E-B69B-D843-AC0F-DB0242E2813F}" srcOrd="0" destOrd="0" presId="urn:microsoft.com/office/officeart/2008/layout/LinedList"/>
    <dgm:cxn modelId="{AD75111C-63FE-1542-B635-B879DFE34515}" type="presParOf" srcId="{0F6CA03D-2ECF-7041-BAB0-79BB82023FAF}" destId="{C8EDCC75-B19D-6547-B95A-B51B80AD9CB0}" srcOrd="1" destOrd="0" presId="urn:microsoft.com/office/officeart/2008/layout/LinedList"/>
    <dgm:cxn modelId="{61C0B139-1786-B940-8BD8-FBEF0BC17FBC}" type="presParOf" srcId="{9F859B40-745F-A041-8343-D8067D9C363F}" destId="{B52E1C9C-11C0-CA45-87D0-9647CC2ADDF6}" srcOrd="4" destOrd="0" presId="urn:microsoft.com/office/officeart/2008/layout/LinedList"/>
    <dgm:cxn modelId="{C74F5D80-9621-A545-95D0-01FF02183E0E}" type="presParOf" srcId="{9F859B40-745F-A041-8343-D8067D9C363F}" destId="{BC59B4D9-08A9-0B43-90B3-77B82D6A7F53}" srcOrd="5" destOrd="0" presId="urn:microsoft.com/office/officeart/2008/layout/LinedList"/>
    <dgm:cxn modelId="{2FF2E228-D23D-E849-A5E4-515DBA1C5EB1}" type="presParOf" srcId="{BC59B4D9-08A9-0B43-90B3-77B82D6A7F53}" destId="{8F1C1A8A-E4B3-7345-B549-8D2806358899}" srcOrd="0" destOrd="0" presId="urn:microsoft.com/office/officeart/2008/layout/LinedList"/>
    <dgm:cxn modelId="{DF9A42D5-7502-3244-875A-7346B7690E74}" type="presParOf" srcId="{BC59B4D9-08A9-0B43-90B3-77B82D6A7F53}" destId="{D56CFEC4-8F39-DC46-AA00-A9B9551314D5}" srcOrd="1" destOrd="0" presId="urn:microsoft.com/office/officeart/2008/layout/LinedList"/>
    <dgm:cxn modelId="{71046B0B-2435-EA4F-A262-34B96C996ED6}" type="presParOf" srcId="{9F859B40-745F-A041-8343-D8067D9C363F}" destId="{06387072-AF9A-024C-B53B-A0423D7F7B11}" srcOrd="6" destOrd="0" presId="urn:microsoft.com/office/officeart/2008/layout/LinedList"/>
    <dgm:cxn modelId="{767FD799-ACFF-EF45-AEFF-A5E8D9966F85}" type="presParOf" srcId="{9F859B40-745F-A041-8343-D8067D9C363F}" destId="{CF866CD2-F58A-1D45-A5F0-BB373F383A53}" srcOrd="7" destOrd="0" presId="urn:microsoft.com/office/officeart/2008/layout/LinedList"/>
    <dgm:cxn modelId="{6ADA714E-D337-E241-9F78-871ECE8BDEAA}" type="presParOf" srcId="{CF866CD2-F58A-1D45-A5F0-BB373F383A53}" destId="{BF3C6BFA-73EA-954A-83CD-F2D32FB4CF2B}" srcOrd="0" destOrd="0" presId="urn:microsoft.com/office/officeart/2008/layout/LinedList"/>
    <dgm:cxn modelId="{5D2CA743-8238-E141-A295-6F54B078A52A}" type="presParOf" srcId="{CF866CD2-F58A-1D45-A5F0-BB373F383A53}" destId="{4BE92134-14D3-D14B-A254-2C29BE94B80A}" srcOrd="1" destOrd="0" presId="urn:microsoft.com/office/officeart/2008/layout/LinedList"/>
    <dgm:cxn modelId="{E37A59DE-063F-DC47-B5D9-A19556536A4F}" type="presParOf" srcId="{9F859B40-745F-A041-8343-D8067D9C363F}" destId="{BF0C55A2-F5F9-0345-944E-F79003ADE866}" srcOrd="8" destOrd="0" presId="urn:microsoft.com/office/officeart/2008/layout/LinedList"/>
    <dgm:cxn modelId="{A39A69BD-E638-FF47-9811-4CBEC06A5874}" type="presParOf" srcId="{9F859B40-745F-A041-8343-D8067D9C363F}" destId="{1BE04DE8-EE66-6040-B6EF-5FA5F7C8A0FA}" srcOrd="9" destOrd="0" presId="urn:microsoft.com/office/officeart/2008/layout/LinedList"/>
    <dgm:cxn modelId="{60B8202E-3C58-8F43-ADA6-6E19ED8C1D28}" type="presParOf" srcId="{1BE04DE8-EE66-6040-B6EF-5FA5F7C8A0FA}" destId="{A64F1B7C-6F59-CD42-80C0-8AAE91B17F44}" srcOrd="0" destOrd="0" presId="urn:microsoft.com/office/officeart/2008/layout/LinedList"/>
    <dgm:cxn modelId="{1A597914-7257-3B4C-ADB1-CA230C23D46B}" type="presParOf" srcId="{1BE04DE8-EE66-6040-B6EF-5FA5F7C8A0FA}" destId="{AE4D83A3-2B36-D947-A08E-8547B402AB32}" srcOrd="1" destOrd="0" presId="urn:microsoft.com/office/officeart/2008/layout/LinedList"/>
    <dgm:cxn modelId="{20551866-C68E-D646-B10F-9FD947CED541}" type="presParOf" srcId="{9F859B40-745F-A041-8343-D8067D9C363F}" destId="{2D8C7D16-AB49-554B-941C-E36FFD94241F}" srcOrd="10" destOrd="0" presId="urn:microsoft.com/office/officeart/2008/layout/LinedList"/>
    <dgm:cxn modelId="{AB22E083-DD6A-AF49-A6BB-7478DBB8F040}" type="presParOf" srcId="{9F859B40-745F-A041-8343-D8067D9C363F}" destId="{711B1919-7A7F-6C47-BDB6-BCF000A0EC3A}" srcOrd="11" destOrd="0" presId="urn:microsoft.com/office/officeart/2008/layout/LinedList"/>
    <dgm:cxn modelId="{8251A4C0-8A65-7D42-8653-C61C8EEE18A0}" type="presParOf" srcId="{711B1919-7A7F-6C47-BDB6-BCF000A0EC3A}" destId="{F8DF6827-272D-1A46-BE1C-527D04411660}" srcOrd="0" destOrd="0" presId="urn:microsoft.com/office/officeart/2008/layout/LinedList"/>
    <dgm:cxn modelId="{8F77E0B2-ED15-4A45-BBBA-6C444F0DEF7E}" type="presParOf" srcId="{711B1919-7A7F-6C47-BDB6-BCF000A0EC3A}" destId="{54946A84-E79F-D94F-867B-3AAB0A8CF2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F104E7-2F2A-D447-95F3-8940CC5E2721}" type="doc">
      <dgm:prSet loTypeId="urn:microsoft.com/office/officeart/2005/8/layout/default"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Set up a system for identifying and tracking students whose eligibility needs to be redetermined.</a:t>
          </a: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2C389F3E-0FCA-274E-9825-3C8BB2A1ACE2}">
      <dgm:prSet custT="1"/>
      <dgm:spPr>
        <a:solidFill>
          <a:schemeClr val="accent5">
            <a:lumMod val="20000"/>
            <a:lumOff val="80000"/>
          </a:schemeClr>
        </a:solidFill>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Track students’ eligibility status by month and school for targeted outreach.</a:t>
          </a:r>
        </a:p>
      </dgm:t>
    </dgm:pt>
    <dgm:pt modelId="{68058D9A-4C76-1547-876C-EDB69F5CB405}" type="parTrans" cxnId="{456FEBBB-9FF7-EC4D-9810-6E0F14B7DC2B}">
      <dgm:prSet/>
      <dgm:spPr/>
      <dgm:t>
        <a:bodyPr/>
        <a:lstStyle/>
        <a:p>
          <a:endParaRPr lang="en-US"/>
        </a:p>
      </dgm:t>
    </dgm:pt>
    <dgm:pt modelId="{8BE38E99-4EA0-E94F-9EC5-3911E1D727C4}" type="sibTrans" cxnId="{456FEBBB-9FF7-EC4D-9810-6E0F14B7DC2B}">
      <dgm:prSet/>
      <dgm:spPr/>
      <dgm:t>
        <a:bodyPr/>
        <a:lstStyle/>
        <a:p>
          <a:endParaRPr lang="en-US"/>
        </a:p>
      </dgm:t>
    </dgm:pt>
    <dgm:pt modelId="{05F54813-DA34-454C-AA4D-D2EDF59E2A56}" type="pres">
      <dgm:prSet presAssocID="{70F104E7-2F2A-D447-95F3-8940CC5E2721}" presName="diagram" presStyleCnt="0">
        <dgm:presLayoutVars>
          <dgm:dir/>
          <dgm:resizeHandles val="exact"/>
        </dgm:presLayoutVars>
      </dgm:prSet>
      <dgm:spPr/>
    </dgm:pt>
    <dgm:pt modelId="{C0FB8221-7189-254A-9A1B-C6042035BC07}" type="pres">
      <dgm:prSet presAssocID="{D1CB20ED-E5D8-1342-8EB8-0BDB39D26EAB}" presName="node" presStyleLbl="node1" presStyleIdx="0" presStyleCnt="2">
        <dgm:presLayoutVars>
          <dgm:bulletEnabled val="1"/>
        </dgm:presLayoutVars>
      </dgm:prSet>
      <dgm:spPr/>
    </dgm:pt>
    <dgm:pt modelId="{149A7112-12D4-324D-A335-3CA7AAC5638B}" type="pres">
      <dgm:prSet presAssocID="{EED75520-D310-5B44-BDD3-8023A9FAC3E3}" presName="sibTrans" presStyleCnt="0"/>
      <dgm:spPr/>
    </dgm:pt>
    <dgm:pt modelId="{E72E2BD2-6289-864B-9896-FBF355FDBB4F}" type="pres">
      <dgm:prSet presAssocID="{2C389F3E-0FCA-274E-9825-3C8BB2A1ACE2}" presName="node" presStyleLbl="node1" presStyleIdx="1" presStyleCnt="2">
        <dgm:presLayoutVars>
          <dgm:bulletEnabled val="1"/>
        </dgm:presLayoutVars>
      </dgm:prSet>
      <dgm:spPr/>
    </dgm:pt>
  </dgm:ptLst>
  <dgm:cxnLst>
    <dgm:cxn modelId="{456FEBBB-9FF7-EC4D-9810-6E0F14B7DC2B}" srcId="{70F104E7-2F2A-D447-95F3-8940CC5E2721}" destId="{2C389F3E-0FCA-274E-9825-3C8BB2A1ACE2}" srcOrd="1" destOrd="0" parTransId="{68058D9A-4C76-1547-876C-EDB69F5CB405}" sibTransId="{8BE38E99-4EA0-E94F-9EC5-3911E1D727C4}"/>
    <dgm:cxn modelId="{2449C4BE-7037-3548-B8E7-CC663EFF62DC}" srcId="{70F104E7-2F2A-D447-95F3-8940CC5E2721}" destId="{D1CB20ED-E5D8-1342-8EB8-0BDB39D26EAB}" srcOrd="0" destOrd="0" parTransId="{A61D6170-908B-2B4B-A818-8EACF6B6B25B}" sibTransId="{EED75520-D310-5B44-BDD3-8023A9FAC3E3}"/>
    <dgm:cxn modelId="{AC0CA7CD-3F47-5743-8096-3193B3A88FAF}" type="presOf" srcId="{70F104E7-2F2A-D447-95F3-8940CC5E2721}" destId="{05F54813-DA34-454C-AA4D-D2EDF59E2A56}" srcOrd="0" destOrd="0" presId="urn:microsoft.com/office/officeart/2005/8/layout/default"/>
    <dgm:cxn modelId="{271758F5-0A9E-8E48-A88B-760B6E95E276}" type="presOf" srcId="{2C389F3E-0FCA-274E-9825-3C8BB2A1ACE2}" destId="{E72E2BD2-6289-864B-9896-FBF355FDBB4F}" srcOrd="0" destOrd="0" presId="urn:microsoft.com/office/officeart/2005/8/layout/default"/>
    <dgm:cxn modelId="{8C162FFE-C309-434F-9A08-3F57C2FAF781}" type="presOf" srcId="{D1CB20ED-E5D8-1342-8EB8-0BDB39D26EAB}" destId="{C0FB8221-7189-254A-9A1B-C6042035BC07}" srcOrd="0" destOrd="0" presId="urn:microsoft.com/office/officeart/2005/8/layout/default"/>
    <dgm:cxn modelId="{277666AA-BF43-554E-A551-85F2A7EBF0EC}" type="presParOf" srcId="{05F54813-DA34-454C-AA4D-D2EDF59E2A56}" destId="{C0FB8221-7189-254A-9A1B-C6042035BC07}" srcOrd="0" destOrd="0" presId="urn:microsoft.com/office/officeart/2005/8/layout/default"/>
    <dgm:cxn modelId="{F1FC381F-88FD-7D45-A34E-59FD0C32836E}" type="presParOf" srcId="{05F54813-DA34-454C-AA4D-D2EDF59E2A56}" destId="{149A7112-12D4-324D-A335-3CA7AAC5638B}" srcOrd="1" destOrd="0" presId="urn:microsoft.com/office/officeart/2005/8/layout/default"/>
    <dgm:cxn modelId="{A8CA686A-649B-414D-A583-862978ACA7A0}" type="presParOf" srcId="{05F54813-DA34-454C-AA4D-D2EDF59E2A56}" destId="{E72E2BD2-6289-864B-9896-FBF355FDBB4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F104E7-2F2A-D447-95F3-8940CC5E2721}" type="doc">
      <dgm:prSet loTypeId="urn:microsoft.com/office/officeart/2005/8/layout/default"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Reassign staff from other work on a temporary basis, use their regular funding to cover the cost of the Redetermination Project.</a:t>
          </a: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DC7EAC83-5614-7440-8529-D980CF8CD67B}">
      <dgm:prSet custT="1"/>
      <dgm:spPr>
        <a:solidFill>
          <a:schemeClr val="accent5">
            <a:lumMod val="20000"/>
            <a:lumOff val="80000"/>
          </a:schemeClr>
        </a:solidFill>
      </dgm:spPr>
      <dgm:t>
        <a:bodyPr/>
        <a:lstStyle/>
        <a:p>
          <a:r>
            <a:rPr lang="en-US" sz="2200" b="0" i="0" dirty="0">
              <a:solidFill>
                <a:schemeClr val="accent6">
                  <a:lumMod val="75000"/>
                </a:schemeClr>
              </a:solidFill>
              <a:latin typeface="Segoe UI Semilight" panose="020B0402040204020203" pitchFamily="34" charset="0"/>
              <a:cs typeface="Segoe UI Semilight" panose="020B0402040204020203" pitchFamily="34" charset="0"/>
            </a:rPr>
            <a:t>Make sure they are included in the “Administrative” RMTS cost pool. </a:t>
          </a:r>
        </a:p>
      </dgm:t>
    </dgm:pt>
    <dgm:pt modelId="{320EA5CD-D6A2-4746-8A7D-68CF3A103E5A}" type="parTrans" cxnId="{217A7015-B7B9-E946-B10D-C7589C6322D0}">
      <dgm:prSet/>
      <dgm:spPr/>
      <dgm:t>
        <a:bodyPr/>
        <a:lstStyle/>
        <a:p>
          <a:endParaRPr lang="en-US"/>
        </a:p>
      </dgm:t>
    </dgm:pt>
    <dgm:pt modelId="{C664D618-7ED4-CF49-A117-76892CE9B27A}" type="sibTrans" cxnId="{217A7015-B7B9-E946-B10D-C7589C6322D0}">
      <dgm:prSet/>
      <dgm:spPr/>
      <dgm:t>
        <a:bodyPr/>
        <a:lstStyle/>
        <a:p>
          <a:endParaRPr lang="en-US"/>
        </a:p>
      </dgm:t>
    </dgm:pt>
    <dgm:pt modelId="{9D40CB74-5EC4-9A46-BD00-AA81A71AABBA}">
      <dgm:prSet custT="1"/>
      <dgm:spPr>
        <a:solidFill>
          <a:schemeClr val="accent2">
            <a:lumMod val="20000"/>
            <a:lumOff val="80000"/>
          </a:schemeClr>
        </a:solidFill>
      </dgm:spPr>
      <dgm:t>
        <a:bodyPr/>
        <a:lstStyle/>
        <a:p>
          <a:r>
            <a:rPr lang="en-US" sz="2200" b="0" i="0" dirty="0">
              <a:solidFill>
                <a:schemeClr val="accent6">
                  <a:lumMod val="75000"/>
                </a:schemeClr>
              </a:solidFill>
              <a:latin typeface="Segoe UI Semilight" panose="020B0402040204020203" pitchFamily="34" charset="0"/>
              <a:cs typeface="Segoe UI Semilight" panose="020B0402040204020203" pitchFamily="34" charset="0"/>
            </a:rPr>
            <a:t>Take some of the reimbursement from the SMAA invoice to pay for  costs associated with the project.</a:t>
          </a:r>
        </a:p>
      </dgm:t>
    </dgm:pt>
    <dgm:pt modelId="{712D33E4-06A1-644E-AD2E-4C256059305E}" type="parTrans" cxnId="{7A0CD17A-BB71-2841-9B14-8123C4E59C99}">
      <dgm:prSet/>
      <dgm:spPr/>
      <dgm:t>
        <a:bodyPr/>
        <a:lstStyle/>
        <a:p>
          <a:endParaRPr lang="en-US"/>
        </a:p>
      </dgm:t>
    </dgm:pt>
    <dgm:pt modelId="{4A655D1E-E6CE-B44D-847B-1EE6DE41B796}" type="sibTrans" cxnId="{7A0CD17A-BB71-2841-9B14-8123C4E59C99}">
      <dgm:prSet/>
      <dgm:spPr/>
      <dgm:t>
        <a:bodyPr/>
        <a:lstStyle/>
        <a:p>
          <a:endParaRPr lang="en-US"/>
        </a:p>
      </dgm:t>
    </dgm:pt>
    <dgm:pt modelId="{05F54813-DA34-454C-AA4D-D2EDF59E2A56}" type="pres">
      <dgm:prSet presAssocID="{70F104E7-2F2A-D447-95F3-8940CC5E2721}" presName="diagram" presStyleCnt="0">
        <dgm:presLayoutVars>
          <dgm:dir/>
          <dgm:resizeHandles val="exact"/>
        </dgm:presLayoutVars>
      </dgm:prSet>
      <dgm:spPr/>
    </dgm:pt>
    <dgm:pt modelId="{C0FB8221-7189-254A-9A1B-C6042035BC07}" type="pres">
      <dgm:prSet presAssocID="{D1CB20ED-E5D8-1342-8EB8-0BDB39D26EAB}" presName="node" presStyleLbl="node1" presStyleIdx="0" presStyleCnt="3">
        <dgm:presLayoutVars>
          <dgm:bulletEnabled val="1"/>
        </dgm:presLayoutVars>
      </dgm:prSet>
      <dgm:spPr/>
    </dgm:pt>
    <dgm:pt modelId="{149A7112-12D4-324D-A335-3CA7AAC5638B}" type="pres">
      <dgm:prSet presAssocID="{EED75520-D310-5B44-BDD3-8023A9FAC3E3}" presName="sibTrans" presStyleCnt="0"/>
      <dgm:spPr/>
    </dgm:pt>
    <dgm:pt modelId="{977617E1-EB4A-B943-A81C-3F4AAA8692E6}" type="pres">
      <dgm:prSet presAssocID="{DC7EAC83-5614-7440-8529-D980CF8CD67B}" presName="node" presStyleLbl="node1" presStyleIdx="1" presStyleCnt="3">
        <dgm:presLayoutVars>
          <dgm:bulletEnabled val="1"/>
        </dgm:presLayoutVars>
      </dgm:prSet>
      <dgm:spPr/>
    </dgm:pt>
    <dgm:pt modelId="{F0BF424A-930B-0147-B98C-6F8D3D3554B0}" type="pres">
      <dgm:prSet presAssocID="{C664D618-7ED4-CF49-A117-76892CE9B27A}" presName="sibTrans" presStyleCnt="0"/>
      <dgm:spPr/>
    </dgm:pt>
    <dgm:pt modelId="{7CCEFE3F-31B4-0C40-A639-BA5379EC6094}" type="pres">
      <dgm:prSet presAssocID="{9D40CB74-5EC4-9A46-BD00-AA81A71AABBA}" presName="node" presStyleLbl="node1" presStyleIdx="2" presStyleCnt="3">
        <dgm:presLayoutVars>
          <dgm:bulletEnabled val="1"/>
        </dgm:presLayoutVars>
      </dgm:prSet>
      <dgm:spPr/>
    </dgm:pt>
  </dgm:ptLst>
  <dgm:cxnLst>
    <dgm:cxn modelId="{217A7015-B7B9-E946-B10D-C7589C6322D0}" srcId="{70F104E7-2F2A-D447-95F3-8940CC5E2721}" destId="{DC7EAC83-5614-7440-8529-D980CF8CD67B}" srcOrd="1" destOrd="0" parTransId="{320EA5CD-D6A2-4746-8A7D-68CF3A103E5A}" sibTransId="{C664D618-7ED4-CF49-A117-76892CE9B27A}"/>
    <dgm:cxn modelId="{6B9A8350-D453-6849-A3B5-FA462D0419E2}" type="presOf" srcId="{DC7EAC83-5614-7440-8529-D980CF8CD67B}" destId="{977617E1-EB4A-B943-A81C-3F4AAA8692E6}" srcOrd="0" destOrd="0" presId="urn:microsoft.com/office/officeart/2005/8/layout/default"/>
    <dgm:cxn modelId="{7A0CD17A-BB71-2841-9B14-8123C4E59C99}" srcId="{70F104E7-2F2A-D447-95F3-8940CC5E2721}" destId="{9D40CB74-5EC4-9A46-BD00-AA81A71AABBA}" srcOrd="2" destOrd="0" parTransId="{712D33E4-06A1-644E-AD2E-4C256059305E}" sibTransId="{4A655D1E-E6CE-B44D-847B-1EE6DE41B796}"/>
    <dgm:cxn modelId="{2449C4BE-7037-3548-B8E7-CC663EFF62DC}" srcId="{70F104E7-2F2A-D447-95F3-8940CC5E2721}" destId="{D1CB20ED-E5D8-1342-8EB8-0BDB39D26EAB}" srcOrd="0" destOrd="0" parTransId="{A61D6170-908B-2B4B-A818-8EACF6B6B25B}" sibTransId="{EED75520-D310-5B44-BDD3-8023A9FAC3E3}"/>
    <dgm:cxn modelId="{AC0CA7CD-3F47-5743-8096-3193B3A88FAF}" type="presOf" srcId="{70F104E7-2F2A-D447-95F3-8940CC5E2721}" destId="{05F54813-DA34-454C-AA4D-D2EDF59E2A56}" srcOrd="0" destOrd="0" presId="urn:microsoft.com/office/officeart/2005/8/layout/default"/>
    <dgm:cxn modelId="{9EC670D9-7C35-5F47-8B9F-E1E49892D9D8}" type="presOf" srcId="{9D40CB74-5EC4-9A46-BD00-AA81A71AABBA}" destId="{7CCEFE3F-31B4-0C40-A639-BA5379EC6094}" srcOrd="0" destOrd="0" presId="urn:microsoft.com/office/officeart/2005/8/layout/default"/>
    <dgm:cxn modelId="{8C162FFE-C309-434F-9A08-3F57C2FAF781}" type="presOf" srcId="{D1CB20ED-E5D8-1342-8EB8-0BDB39D26EAB}" destId="{C0FB8221-7189-254A-9A1B-C6042035BC07}" srcOrd="0" destOrd="0" presId="urn:microsoft.com/office/officeart/2005/8/layout/default"/>
    <dgm:cxn modelId="{277666AA-BF43-554E-A551-85F2A7EBF0EC}" type="presParOf" srcId="{05F54813-DA34-454C-AA4D-D2EDF59E2A56}" destId="{C0FB8221-7189-254A-9A1B-C6042035BC07}" srcOrd="0" destOrd="0" presId="urn:microsoft.com/office/officeart/2005/8/layout/default"/>
    <dgm:cxn modelId="{F1FC381F-88FD-7D45-A34E-59FD0C32836E}" type="presParOf" srcId="{05F54813-DA34-454C-AA4D-D2EDF59E2A56}" destId="{149A7112-12D4-324D-A335-3CA7AAC5638B}" srcOrd="1" destOrd="0" presId="urn:microsoft.com/office/officeart/2005/8/layout/default"/>
    <dgm:cxn modelId="{BD3349CC-E1D5-274B-B94F-450F8F444C9C}" type="presParOf" srcId="{05F54813-DA34-454C-AA4D-D2EDF59E2A56}" destId="{977617E1-EB4A-B943-A81C-3F4AAA8692E6}" srcOrd="2" destOrd="0" presId="urn:microsoft.com/office/officeart/2005/8/layout/default"/>
    <dgm:cxn modelId="{7A555B08-3A86-7B45-B401-9191C8ABBBBC}" type="presParOf" srcId="{05F54813-DA34-454C-AA4D-D2EDF59E2A56}" destId="{F0BF424A-930B-0147-B98C-6F8D3D3554B0}" srcOrd="3" destOrd="0" presId="urn:microsoft.com/office/officeart/2005/8/layout/default"/>
    <dgm:cxn modelId="{4121E60A-4A74-F946-B717-0F59DB4E9C4A}" type="presParOf" srcId="{05F54813-DA34-454C-AA4D-D2EDF59E2A56}" destId="{7CCEFE3F-31B4-0C40-A639-BA5379EC609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F104E7-2F2A-D447-95F3-8940CC5E2721}" type="doc">
      <dgm:prSet loTypeId="urn:microsoft.com/office/officeart/2005/8/layout/hierarchy4"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This option allows you to include your redetermination staff in the direct charge section of the SMAA invoice. </a:t>
          </a: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2FBAAD97-B798-1B42-BCA8-704F418CC57A}">
      <dgm:prSet/>
      <dgm:spPr>
        <a:solidFill>
          <a:schemeClr val="accent2">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These staff do </a:t>
          </a:r>
          <a:r>
            <a:rPr lang="en-US" b="1" i="0" dirty="0">
              <a:solidFill>
                <a:schemeClr val="accent6">
                  <a:lumMod val="75000"/>
                </a:schemeClr>
              </a:solidFill>
              <a:latin typeface="Segoe UI Semilight" panose="020B0402040204020203" pitchFamily="34" charset="0"/>
              <a:cs typeface="Segoe UI Semilight" panose="020B0402040204020203" pitchFamily="34" charset="0"/>
            </a:rPr>
            <a:t>not</a:t>
          </a:r>
          <a:r>
            <a:rPr lang="en-US" b="0" i="0" dirty="0">
              <a:solidFill>
                <a:schemeClr val="accent6">
                  <a:lumMod val="75000"/>
                </a:schemeClr>
              </a:solidFill>
              <a:latin typeface="Segoe UI Semilight" panose="020B0402040204020203" pitchFamily="34" charset="0"/>
              <a:cs typeface="Segoe UI Semilight" panose="020B0402040204020203" pitchFamily="34" charset="0"/>
            </a:rPr>
            <a:t> participate in the RMTS.</a:t>
          </a:r>
        </a:p>
      </dgm:t>
    </dgm:pt>
    <dgm:pt modelId="{CC9FDD0D-F6C3-9646-AD6C-75E12C9DCA4F}" type="parTrans" cxnId="{266BB570-EC5C-9742-9202-EB30398B2E42}">
      <dgm:prSet/>
      <dgm:spPr/>
      <dgm:t>
        <a:bodyPr/>
        <a:lstStyle/>
        <a:p>
          <a:endParaRPr lang="en-US"/>
        </a:p>
      </dgm:t>
    </dgm:pt>
    <dgm:pt modelId="{14B5C749-B721-E44D-8749-C886B45E1423}" type="sibTrans" cxnId="{266BB570-EC5C-9742-9202-EB30398B2E42}">
      <dgm:prSet/>
      <dgm:spPr/>
      <dgm:t>
        <a:bodyPr/>
        <a:lstStyle/>
        <a:p>
          <a:endParaRPr lang="en-US"/>
        </a:p>
      </dgm:t>
    </dgm:pt>
    <dgm:pt modelId="{066120C0-7A6B-9D42-A10B-EB54617A6DD5}">
      <dgm:prSet/>
      <dgm:spPr>
        <a:solidFill>
          <a:schemeClr val="accent3">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These staff keep a running record of the time spent on Medi-Cal Outreach (Code 4) or Facilitating Medi-Cal Application (Code 6).</a:t>
          </a:r>
        </a:p>
      </dgm:t>
    </dgm:pt>
    <dgm:pt modelId="{EBD030BC-8D77-1E45-8F45-FFB673D040E0}" type="parTrans" cxnId="{2EFB7522-6983-8946-9FA7-341C00B3829C}">
      <dgm:prSet/>
      <dgm:spPr/>
      <dgm:t>
        <a:bodyPr/>
        <a:lstStyle/>
        <a:p>
          <a:endParaRPr lang="en-US"/>
        </a:p>
      </dgm:t>
    </dgm:pt>
    <dgm:pt modelId="{B14F765A-70DF-654C-93A3-CF3E91E3C485}" type="sibTrans" cxnId="{2EFB7522-6983-8946-9FA7-341C00B3829C}">
      <dgm:prSet/>
      <dgm:spPr/>
      <dgm:t>
        <a:bodyPr/>
        <a:lstStyle/>
        <a:p>
          <a:endParaRPr lang="en-US"/>
        </a:p>
      </dgm:t>
    </dgm:pt>
    <dgm:pt modelId="{E9E549E7-E623-0442-BAAF-D7C518625FC2}">
      <dgm:prSet/>
      <dgm:spPr>
        <a:solidFill>
          <a:schemeClr val="accent5">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At the end of the quarter, the time is rolled up and the corresponding cost are reported as direct charges.</a:t>
          </a:r>
        </a:p>
      </dgm:t>
    </dgm:pt>
    <dgm:pt modelId="{0F10B744-ED0C-714B-99A4-25F878F723AA}" type="parTrans" cxnId="{7744A6ED-F199-404C-9AEF-FAF2FFA6E4DE}">
      <dgm:prSet/>
      <dgm:spPr/>
      <dgm:t>
        <a:bodyPr/>
        <a:lstStyle/>
        <a:p>
          <a:endParaRPr lang="en-US"/>
        </a:p>
      </dgm:t>
    </dgm:pt>
    <dgm:pt modelId="{65C62511-4C29-D14A-B4A6-F99D56A5188D}" type="sibTrans" cxnId="{7744A6ED-F199-404C-9AEF-FAF2FFA6E4DE}">
      <dgm:prSet/>
      <dgm:spPr/>
      <dgm:t>
        <a:bodyPr/>
        <a:lstStyle/>
        <a:p>
          <a:endParaRPr lang="en-US"/>
        </a:p>
      </dgm:t>
    </dgm:pt>
    <dgm:pt modelId="{2AFC1856-6576-DF47-8A60-99BD82A27F70}">
      <dgm:prSet/>
      <dgm:spPr>
        <a:solidFill>
          <a:schemeClr val="accent5">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The expense is reimbursed at 50% </a:t>
          </a:r>
        </a:p>
        <a:p>
          <a:endParaRPr lang="en-US" b="0" i="0" dirty="0">
            <a:solidFill>
              <a:schemeClr val="accent6">
                <a:lumMod val="75000"/>
              </a:schemeClr>
            </a:solidFill>
            <a:latin typeface="Segoe UI Semilight" panose="020B0402040204020203" pitchFamily="34" charset="0"/>
            <a:cs typeface="Segoe UI Semilight" panose="020B0402040204020203" pitchFamily="34" charset="0"/>
          </a:endParaRPr>
        </a:p>
        <a:p>
          <a:r>
            <a:rPr lang="en-US" b="0" i="0" dirty="0">
              <a:solidFill>
                <a:schemeClr val="accent6">
                  <a:lumMod val="75000"/>
                </a:schemeClr>
              </a:solidFill>
              <a:latin typeface="Segoe UI Semilight" panose="020B0402040204020203" pitchFamily="34" charset="0"/>
              <a:cs typeface="Segoe UI Semilight" panose="020B0402040204020203" pitchFamily="34" charset="0"/>
            </a:rPr>
            <a:t>If you had a 10,000 cost, you would be reimbursed $5,000.</a:t>
          </a:r>
        </a:p>
      </dgm:t>
    </dgm:pt>
    <dgm:pt modelId="{B385ECC6-99FC-7A4E-8BB0-9985F6E3AC6B}" type="parTrans" cxnId="{1BFC8994-DC7D-E24E-8131-CD8849669AC4}">
      <dgm:prSet/>
      <dgm:spPr/>
      <dgm:t>
        <a:bodyPr/>
        <a:lstStyle/>
        <a:p>
          <a:endParaRPr lang="en-US"/>
        </a:p>
      </dgm:t>
    </dgm:pt>
    <dgm:pt modelId="{96CE6D19-41E1-0741-BA45-25B154C3C430}" type="sibTrans" cxnId="{1BFC8994-DC7D-E24E-8131-CD8849669AC4}">
      <dgm:prSet/>
      <dgm:spPr/>
      <dgm:t>
        <a:bodyPr/>
        <a:lstStyle/>
        <a:p>
          <a:endParaRPr lang="en-US"/>
        </a:p>
      </dgm:t>
    </dgm:pt>
    <dgm:pt modelId="{C760069C-694D-2348-898A-662A222D76B0}" type="pres">
      <dgm:prSet presAssocID="{70F104E7-2F2A-D447-95F3-8940CC5E2721}" presName="Name0" presStyleCnt="0">
        <dgm:presLayoutVars>
          <dgm:chPref val="1"/>
          <dgm:dir/>
          <dgm:animOne val="branch"/>
          <dgm:animLvl val="lvl"/>
          <dgm:resizeHandles/>
        </dgm:presLayoutVars>
      </dgm:prSet>
      <dgm:spPr/>
    </dgm:pt>
    <dgm:pt modelId="{4D2505B8-928A-014A-B856-EBDB697BC822}" type="pres">
      <dgm:prSet presAssocID="{D1CB20ED-E5D8-1342-8EB8-0BDB39D26EAB}" presName="vertOne" presStyleCnt="0"/>
      <dgm:spPr/>
    </dgm:pt>
    <dgm:pt modelId="{1C22993E-7ECE-5D41-917A-BCE204B15D06}" type="pres">
      <dgm:prSet presAssocID="{D1CB20ED-E5D8-1342-8EB8-0BDB39D26EAB}" presName="txOne" presStyleLbl="node0" presStyleIdx="0" presStyleCnt="1" custScaleY="43570" custLinFactY="-4136" custLinFactNeighborX="-67" custLinFactNeighborY="-100000">
        <dgm:presLayoutVars>
          <dgm:chPref val="3"/>
        </dgm:presLayoutVars>
      </dgm:prSet>
      <dgm:spPr/>
    </dgm:pt>
    <dgm:pt modelId="{28CB9C75-6963-BD4E-9C5E-61693AD599FB}" type="pres">
      <dgm:prSet presAssocID="{D1CB20ED-E5D8-1342-8EB8-0BDB39D26EAB}" presName="parTransOne" presStyleCnt="0"/>
      <dgm:spPr/>
    </dgm:pt>
    <dgm:pt modelId="{16AA262F-415A-AE4F-A42D-0AA4FA82F145}" type="pres">
      <dgm:prSet presAssocID="{D1CB20ED-E5D8-1342-8EB8-0BDB39D26EAB}" presName="horzOne" presStyleCnt="0"/>
      <dgm:spPr/>
    </dgm:pt>
    <dgm:pt modelId="{603674E8-3C57-F74F-A322-A8CD6BA6B9F0}" type="pres">
      <dgm:prSet presAssocID="{2FBAAD97-B798-1B42-BCA8-704F418CC57A}" presName="vertTwo" presStyleCnt="0"/>
      <dgm:spPr/>
    </dgm:pt>
    <dgm:pt modelId="{40CBB6AE-1CB4-4D4B-A7F0-954992016DCA}" type="pres">
      <dgm:prSet presAssocID="{2FBAAD97-B798-1B42-BCA8-704F418CC57A}" presName="txTwo" presStyleLbl="node2" presStyleIdx="0" presStyleCnt="4">
        <dgm:presLayoutVars>
          <dgm:chPref val="3"/>
        </dgm:presLayoutVars>
      </dgm:prSet>
      <dgm:spPr/>
    </dgm:pt>
    <dgm:pt modelId="{9A0AD60B-7673-A846-A95A-1E0467D9C2CF}" type="pres">
      <dgm:prSet presAssocID="{2FBAAD97-B798-1B42-BCA8-704F418CC57A}" presName="horzTwo" presStyleCnt="0"/>
      <dgm:spPr/>
    </dgm:pt>
    <dgm:pt modelId="{CF9B3A32-66CE-FF41-83D9-9F4430300DFA}" type="pres">
      <dgm:prSet presAssocID="{14B5C749-B721-E44D-8749-C886B45E1423}" presName="sibSpaceTwo" presStyleCnt="0"/>
      <dgm:spPr/>
    </dgm:pt>
    <dgm:pt modelId="{953665D7-F43A-614A-8BD9-3C39BB86A831}" type="pres">
      <dgm:prSet presAssocID="{066120C0-7A6B-9D42-A10B-EB54617A6DD5}" presName="vertTwo" presStyleCnt="0"/>
      <dgm:spPr/>
    </dgm:pt>
    <dgm:pt modelId="{8DC1096F-21DB-5942-8C5A-58C3D8CF1926}" type="pres">
      <dgm:prSet presAssocID="{066120C0-7A6B-9D42-A10B-EB54617A6DD5}" presName="txTwo" presStyleLbl="node2" presStyleIdx="1" presStyleCnt="4">
        <dgm:presLayoutVars>
          <dgm:chPref val="3"/>
        </dgm:presLayoutVars>
      </dgm:prSet>
      <dgm:spPr/>
    </dgm:pt>
    <dgm:pt modelId="{A74A057F-39A8-AC41-8FEB-621D69EA814B}" type="pres">
      <dgm:prSet presAssocID="{066120C0-7A6B-9D42-A10B-EB54617A6DD5}" presName="horzTwo" presStyleCnt="0"/>
      <dgm:spPr/>
    </dgm:pt>
    <dgm:pt modelId="{FD37CCD5-5256-834B-B594-86D529F572C2}" type="pres">
      <dgm:prSet presAssocID="{B14F765A-70DF-654C-93A3-CF3E91E3C485}" presName="sibSpaceTwo" presStyleCnt="0"/>
      <dgm:spPr/>
    </dgm:pt>
    <dgm:pt modelId="{F3737B1B-A8F4-2C4E-A084-AAD8063A5AF8}" type="pres">
      <dgm:prSet presAssocID="{E9E549E7-E623-0442-BAAF-D7C518625FC2}" presName="vertTwo" presStyleCnt="0"/>
      <dgm:spPr/>
    </dgm:pt>
    <dgm:pt modelId="{0C8F43FD-1E7F-684B-9D7B-907BBFA7E11D}" type="pres">
      <dgm:prSet presAssocID="{E9E549E7-E623-0442-BAAF-D7C518625FC2}" presName="txTwo" presStyleLbl="node2" presStyleIdx="2" presStyleCnt="4">
        <dgm:presLayoutVars>
          <dgm:chPref val="3"/>
        </dgm:presLayoutVars>
      </dgm:prSet>
      <dgm:spPr/>
    </dgm:pt>
    <dgm:pt modelId="{ED666429-5E49-4449-BB47-9F1D1BD10536}" type="pres">
      <dgm:prSet presAssocID="{E9E549E7-E623-0442-BAAF-D7C518625FC2}" presName="horzTwo" presStyleCnt="0"/>
      <dgm:spPr/>
    </dgm:pt>
    <dgm:pt modelId="{3DA76761-59C9-1A4D-9B72-188ECEAADDBA}" type="pres">
      <dgm:prSet presAssocID="{65C62511-4C29-D14A-B4A6-F99D56A5188D}" presName="sibSpaceTwo" presStyleCnt="0"/>
      <dgm:spPr/>
    </dgm:pt>
    <dgm:pt modelId="{7B4C3643-E40E-084C-9253-8895D8C01B94}" type="pres">
      <dgm:prSet presAssocID="{2AFC1856-6576-DF47-8A60-99BD82A27F70}" presName="vertTwo" presStyleCnt="0"/>
      <dgm:spPr/>
    </dgm:pt>
    <dgm:pt modelId="{C9CC2C20-205D-404A-BE8B-09DC1AD16243}" type="pres">
      <dgm:prSet presAssocID="{2AFC1856-6576-DF47-8A60-99BD82A27F70}" presName="txTwo" presStyleLbl="node2" presStyleIdx="3" presStyleCnt="4">
        <dgm:presLayoutVars>
          <dgm:chPref val="3"/>
        </dgm:presLayoutVars>
      </dgm:prSet>
      <dgm:spPr/>
    </dgm:pt>
    <dgm:pt modelId="{DCC39DA0-1123-5A4B-A9FE-4062AC1B4A2C}" type="pres">
      <dgm:prSet presAssocID="{2AFC1856-6576-DF47-8A60-99BD82A27F70}" presName="horzTwo" presStyleCnt="0"/>
      <dgm:spPr/>
    </dgm:pt>
  </dgm:ptLst>
  <dgm:cxnLst>
    <dgm:cxn modelId="{F3C2C419-3FE3-AE40-B641-0A39B6D76315}" type="presOf" srcId="{70F104E7-2F2A-D447-95F3-8940CC5E2721}" destId="{C760069C-694D-2348-898A-662A222D76B0}" srcOrd="0" destOrd="0" presId="urn:microsoft.com/office/officeart/2005/8/layout/hierarchy4"/>
    <dgm:cxn modelId="{2EFB7522-6983-8946-9FA7-341C00B3829C}" srcId="{D1CB20ED-E5D8-1342-8EB8-0BDB39D26EAB}" destId="{066120C0-7A6B-9D42-A10B-EB54617A6DD5}" srcOrd="1" destOrd="0" parTransId="{EBD030BC-8D77-1E45-8F45-FFB673D040E0}" sibTransId="{B14F765A-70DF-654C-93A3-CF3E91E3C485}"/>
    <dgm:cxn modelId="{7E84BE66-9D15-FA40-90C8-D0AD3FE563AA}" type="presOf" srcId="{D1CB20ED-E5D8-1342-8EB8-0BDB39D26EAB}" destId="{1C22993E-7ECE-5D41-917A-BCE204B15D06}" srcOrd="0" destOrd="0" presId="urn:microsoft.com/office/officeart/2005/8/layout/hierarchy4"/>
    <dgm:cxn modelId="{99572267-89F3-C249-9122-FE9618377CA6}" type="presOf" srcId="{066120C0-7A6B-9D42-A10B-EB54617A6DD5}" destId="{8DC1096F-21DB-5942-8C5A-58C3D8CF1926}" srcOrd="0" destOrd="0" presId="urn:microsoft.com/office/officeart/2005/8/layout/hierarchy4"/>
    <dgm:cxn modelId="{266BB570-EC5C-9742-9202-EB30398B2E42}" srcId="{D1CB20ED-E5D8-1342-8EB8-0BDB39D26EAB}" destId="{2FBAAD97-B798-1B42-BCA8-704F418CC57A}" srcOrd="0" destOrd="0" parTransId="{CC9FDD0D-F6C3-9646-AD6C-75E12C9DCA4F}" sibTransId="{14B5C749-B721-E44D-8749-C886B45E1423}"/>
    <dgm:cxn modelId="{E4D09E93-D92B-AA40-84F6-150926665CDC}" type="presOf" srcId="{2FBAAD97-B798-1B42-BCA8-704F418CC57A}" destId="{40CBB6AE-1CB4-4D4B-A7F0-954992016DCA}" srcOrd="0" destOrd="0" presId="urn:microsoft.com/office/officeart/2005/8/layout/hierarchy4"/>
    <dgm:cxn modelId="{1BFC8994-DC7D-E24E-8131-CD8849669AC4}" srcId="{D1CB20ED-E5D8-1342-8EB8-0BDB39D26EAB}" destId="{2AFC1856-6576-DF47-8A60-99BD82A27F70}" srcOrd="3" destOrd="0" parTransId="{B385ECC6-99FC-7A4E-8BB0-9985F6E3AC6B}" sibTransId="{96CE6D19-41E1-0741-BA45-25B154C3C430}"/>
    <dgm:cxn modelId="{2449C4BE-7037-3548-B8E7-CC663EFF62DC}" srcId="{70F104E7-2F2A-D447-95F3-8940CC5E2721}" destId="{D1CB20ED-E5D8-1342-8EB8-0BDB39D26EAB}" srcOrd="0" destOrd="0" parTransId="{A61D6170-908B-2B4B-A818-8EACF6B6B25B}" sibTransId="{EED75520-D310-5B44-BDD3-8023A9FAC3E3}"/>
    <dgm:cxn modelId="{091653E0-6810-CA44-A7A3-41D5E7F538A2}" type="presOf" srcId="{E9E549E7-E623-0442-BAAF-D7C518625FC2}" destId="{0C8F43FD-1E7F-684B-9D7B-907BBFA7E11D}" srcOrd="0" destOrd="0" presId="urn:microsoft.com/office/officeart/2005/8/layout/hierarchy4"/>
    <dgm:cxn modelId="{651555E6-7885-3842-874F-65C7737B483F}" type="presOf" srcId="{2AFC1856-6576-DF47-8A60-99BD82A27F70}" destId="{C9CC2C20-205D-404A-BE8B-09DC1AD16243}" srcOrd="0" destOrd="0" presId="urn:microsoft.com/office/officeart/2005/8/layout/hierarchy4"/>
    <dgm:cxn modelId="{7744A6ED-F199-404C-9AEF-FAF2FFA6E4DE}" srcId="{D1CB20ED-E5D8-1342-8EB8-0BDB39D26EAB}" destId="{E9E549E7-E623-0442-BAAF-D7C518625FC2}" srcOrd="2" destOrd="0" parTransId="{0F10B744-ED0C-714B-99A4-25F878F723AA}" sibTransId="{65C62511-4C29-D14A-B4A6-F99D56A5188D}"/>
    <dgm:cxn modelId="{FAC4DB5F-B37B-624D-A10E-4C70741AA503}" type="presParOf" srcId="{C760069C-694D-2348-898A-662A222D76B0}" destId="{4D2505B8-928A-014A-B856-EBDB697BC822}" srcOrd="0" destOrd="0" presId="urn:microsoft.com/office/officeart/2005/8/layout/hierarchy4"/>
    <dgm:cxn modelId="{46CB9DC7-1DF3-F548-B256-39284DB051BC}" type="presParOf" srcId="{4D2505B8-928A-014A-B856-EBDB697BC822}" destId="{1C22993E-7ECE-5D41-917A-BCE204B15D06}" srcOrd="0" destOrd="0" presId="urn:microsoft.com/office/officeart/2005/8/layout/hierarchy4"/>
    <dgm:cxn modelId="{CEBCAF29-81A5-E142-A0F6-5FA72BC20E31}" type="presParOf" srcId="{4D2505B8-928A-014A-B856-EBDB697BC822}" destId="{28CB9C75-6963-BD4E-9C5E-61693AD599FB}" srcOrd="1" destOrd="0" presId="urn:microsoft.com/office/officeart/2005/8/layout/hierarchy4"/>
    <dgm:cxn modelId="{A4EC2AFB-2034-EF4E-A1C6-3EDFB69A50F7}" type="presParOf" srcId="{4D2505B8-928A-014A-B856-EBDB697BC822}" destId="{16AA262F-415A-AE4F-A42D-0AA4FA82F145}" srcOrd="2" destOrd="0" presId="urn:microsoft.com/office/officeart/2005/8/layout/hierarchy4"/>
    <dgm:cxn modelId="{BD7156D2-268F-DE4B-959B-5418535524D4}" type="presParOf" srcId="{16AA262F-415A-AE4F-A42D-0AA4FA82F145}" destId="{603674E8-3C57-F74F-A322-A8CD6BA6B9F0}" srcOrd="0" destOrd="0" presId="urn:microsoft.com/office/officeart/2005/8/layout/hierarchy4"/>
    <dgm:cxn modelId="{0766A302-8E67-A04A-8978-E6210EE7DAA4}" type="presParOf" srcId="{603674E8-3C57-F74F-A322-A8CD6BA6B9F0}" destId="{40CBB6AE-1CB4-4D4B-A7F0-954992016DCA}" srcOrd="0" destOrd="0" presId="urn:microsoft.com/office/officeart/2005/8/layout/hierarchy4"/>
    <dgm:cxn modelId="{5939028B-7994-1746-961C-E6EE30C6A8A5}" type="presParOf" srcId="{603674E8-3C57-F74F-A322-A8CD6BA6B9F0}" destId="{9A0AD60B-7673-A846-A95A-1E0467D9C2CF}" srcOrd="1" destOrd="0" presId="urn:microsoft.com/office/officeart/2005/8/layout/hierarchy4"/>
    <dgm:cxn modelId="{7A75F849-CBD3-EC49-B9C4-33BF2C4066E0}" type="presParOf" srcId="{16AA262F-415A-AE4F-A42D-0AA4FA82F145}" destId="{CF9B3A32-66CE-FF41-83D9-9F4430300DFA}" srcOrd="1" destOrd="0" presId="urn:microsoft.com/office/officeart/2005/8/layout/hierarchy4"/>
    <dgm:cxn modelId="{4DED1330-F475-0642-BB22-CD31862A2C81}" type="presParOf" srcId="{16AA262F-415A-AE4F-A42D-0AA4FA82F145}" destId="{953665D7-F43A-614A-8BD9-3C39BB86A831}" srcOrd="2" destOrd="0" presId="urn:microsoft.com/office/officeart/2005/8/layout/hierarchy4"/>
    <dgm:cxn modelId="{B72FC42B-0189-154B-B838-7B9741B62006}" type="presParOf" srcId="{953665D7-F43A-614A-8BD9-3C39BB86A831}" destId="{8DC1096F-21DB-5942-8C5A-58C3D8CF1926}" srcOrd="0" destOrd="0" presId="urn:microsoft.com/office/officeart/2005/8/layout/hierarchy4"/>
    <dgm:cxn modelId="{90557C17-7039-8E41-88ED-E5237A7B3F84}" type="presParOf" srcId="{953665D7-F43A-614A-8BD9-3C39BB86A831}" destId="{A74A057F-39A8-AC41-8FEB-621D69EA814B}" srcOrd="1" destOrd="0" presId="urn:microsoft.com/office/officeart/2005/8/layout/hierarchy4"/>
    <dgm:cxn modelId="{B909F0E7-C284-0D49-94B8-CB8C5AF96CA4}" type="presParOf" srcId="{16AA262F-415A-AE4F-A42D-0AA4FA82F145}" destId="{FD37CCD5-5256-834B-B594-86D529F572C2}" srcOrd="3" destOrd="0" presId="urn:microsoft.com/office/officeart/2005/8/layout/hierarchy4"/>
    <dgm:cxn modelId="{8AF72A92-1EC8-844C-BCE6-AF147F76B152}" type="presParOf" srcId="{16AA262F-415A-AE4F-A42D-0AA4FA82F145}" destId="{F3737B1B-A8F4-2C4E-A084-AAD8063A5AF8}" srcOrd="4" destOrd="0" presId="urn:microsoft.com/office/officeart/2005/8/layout/hierarchy4"/>
    <dgm:cxn modelId="{F3220D14-F9C0-2C4C-BFFC-8FFE0BEC0655}" type="presParOf" srcId="{F3737B1B-A8F4-2C4E-A084-AAD8063A5AF8}" destId="{0C8F43FD-1E7F-684B-9D7B-907BBFA7E11D}" srcOrd="0" destOrd="0" presId="urn:microsoft.com/office/officeart/2005/8/layout/hierarchy4"/>
    <dgm:cxn modelId="{1D06437B-03A6-D14E-979F-7DC8F72CED11}" type="presParOf" srcId="{F3737B1B-A8F4-2C4E-A084-AAD8063A5AF8}" destId="{ED666429-5E49-4449-BB47-9F1D1BD10536}" srcOrd="1" destOrd="0" presId="urn:microsoft.com/office/officeart/2005/8/layout/hierarchy4"/>
    <dgm:cxn modelId="{ED1D2F2E-0D4C-A84B-B69B-87A00C6F0795}" type="presParOf" srcId="{16AA262F-415A-AE4F-A42D-0AA4FA82F145}" destId="{3DA76761-59C9-1A4D-9B72-188ECEAADDBA}" srcOrd="5" destOrd="0" presId="urn:microsoft.com/office/officeart/2005/8/layout/hierarchy4"/>
    <dgm:cxn modelId="{13D117BB-9788-C44E-80AD-C493C80A0CFF}" type="presParOf" srcId="{16AA262F-415A-AE4F-A42D-0AA4FA82F145}" destId="{7B4C3643-E40E-084C-9253-8895D8C01B94}" srcOrd="6" destOrd="0" presId="urn:microsoft.com/office/officeart/2005/8/layout/hierarchy4"/>
    <dgm:cxn modelId="{358AC337-66B1-324B-89A6-0096D4CDF113}" type="presParOf" srcId="{7B4C3643-E40E-084C-9253-8895D8C01B94}" destId="{C9CC2C20-205D-404A-BE8B-09DC1AD16243}" srcOrd="0" destOrd="0" presId="urn:microsoft.com/office/officeart/2005/8/layout/hierarchy4"/>
    <dgm:cxn modelId="{74DC5700-1B5C-3A40-845C-61FACDA00C4B}" type="presParOf" srcId="{7B4C3643-E40E-084C-9253-8895D8C01B94}" destId="{DCC39DA0-1123-5A4B-A9FE-4062AC1B4A2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7CE123-AD0B-DC4E-AE97-4D609AACD02A}"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en-US"/>
        </a:p>
      </dgm:t>
    </dgm:pt>
    <dgm:pt modelId="{51EBE012-BEDC-714E-A298-F75D34DC14EB}">
      <dgm:prSet phldrT="[Text]" custT="1"/>
      <dgm:spPr>
        <a:solidFill>
          <a:schemeClr val="accent5">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Maintaining the Medi-Cal eligibility of students and their families supports better health outcomes and may positively impact school attendance rates.</a:t>
          </a:r>
        </a:p>
      </dgm:t>
    </dgm:pt>
    <dgm:pt modelId="{E86496E5-C4D6-2D4E-94CC-C77180B8CA58}" type="parTrans" cxnId="{D257DB5A-A1C2-1241-A02A-CC08589AC762}">
      <dgm:prSet/>
      <dgm:spPr/>
      <dgm:t>
        <a:bodyPr/>
        <a:lstStyle/>
        <a:p>
          <a:endParaRPr lang="en-US"/>
        </a:p>
      </dgm:t>
    </dgm:pt>
    <dgm:pt modelId="{E2A0CA6A-4BB7-9D4D-8BA6-9763D0D1FA83}" type="sibTrans" cxnId="{D257DB5A-A1C2-1241-A02A-CC08589AC762}">
      <dgm:prSet/>
      <dgm:spPr/>
      <dgm:t>
        <a:bodyPr/>
        <a:lstStyle/>
        <a:p>
          <a:endParaRPr lang="en-US"/>
        </a:p>
      </dgm:t>
    </dgm:pt>
    <dgm:pt modelId="{DF5404C4-0CAE-FE41-A0B0-8229EA712AFE}">
      <dgm:prSet phldrT="[Text]" custT="1"/>
      <dgm:spPr>
        <a:solidFill>
          <a:schemeClr val="accent3">
            <a:lumMod val="40000"/>
            <a:lumOff val="6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Ensuring students and their families maintain Medi-Cal coverage </a:t>
          </a:r>
          <a:r>
            <a:rPr lang="en-US" sz="2000" b="1" i="0" dirty="0">
              <a:solidFill>
                <a:schemeClr val="accent6">
                  <a:lumMod val="75000"/>
                </a:schemeClr>
              </a:solidFill>
              <a:latin typeface="Segoe UI Semilight" panose="020B0402040204020203" pitchFamily="34" charset="0"/>
              <a:cs typeface="Segoe UI Semilight" panose="020B0402040204020203" pitchFamily="34" charset="0"/>
            </a:rPr>
            <a:t>directly</a:t>
          </a:r>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 impacts the revenue generated through the LEABOP and SMAA programs. </a:t>
          </a:r>
        </a:p>
      </dgm:t>
    </dgm:pt>
    <dgm:pt modelId="{AA5F9339-DDE1-CF45-AE78-F641206D083C}" type="parTrans" cxnId="{EDE55FEB-7243-F949-A459-395579008332}">
      <dgm:prSet/>
      <dgm:spPr/>
      <dgm:t>
        <a:bodyPr/>
        <a:lstStyle/>
        <a:p>
          <a:endParaRPr lang="en-US"/>
        </a:p>
      </dgm:t>
    </dgm:pt>
    <dgm:pt modelId="{28A1EF71-B710-F444-8E25-60E61308C5B4}" type="sibTrans" cxnId="{EDE55FEB-7243-F949-A459-395579008332}">
      <dgm:prSet/>
      <dgm:spPr/>
      <dgm:t>
        <a:bodyPr/>
        <a:lstStyle/>
        <a:p>
          <a:endParaRPr lang="en-US"/>
        </a:p>
      </dgm:t>
    </dgm:pt>
    <dgm:pt modelId="{3456EA55-554A-7940-9171-4765A1D42C22}">
      <dgm:prSet phldrT="[Text]" custT="1"/>
      <dgm:spPr>
        <a:solidFill>
          <a:schemeClr val="accent1">
            <a:lumMod val="40000"/>
            <a:lumOff val="60000"/>
          </a:schemeClr>
        </a:solidFill>
        <a:effectLst>
          <a:outerShdw blurRad="50800" dist="38100" dir="8100000" algn="tr" rotWithShape="0">
            <a:prstClr val="black">
              <a:alpha val="40000"/>
            </a:prstClr>
          </a:outerShdw>
        </a:effectLst>
      </dgm:spPr>
      <dgm:t>
        <a:bodyPr/>
        <a:lstStyle/>
        <a:p>
          <a:r>
            <a:rPr lang="en-US" sz="2800" b="0" i="0" dirty="0">
              <a:solidFill>
                <a:schemeClr val="accent6">
                  <a:lumMod val="75000"/>
                </a:schemeClr>
              </a:solidFill>
              <a:latin typeface="Segoe UI Semilight" panose="020B0402040204020203" pitchFamily="34" charset="0"/>
              <a:cs typeface="Segoe UI Semilight" panose="020B0402040204020203" pitchFamily="34" charset="0"/>
            </a:rPr>
            <a:t>Ensuring students and their families complete the redetermination process has important implications for schools.</a:t>
          </a:r>
        </a:p>
      </dgm:t>
    </dgm:pt>
    <dgm:pt modelId="{71D6E3FF-C613-994B-A5B3-6BE7F5D94CD8}" type="parTrans" cxnId="{5BBA17BE-4DCF-0B46-B315-27FB6984980C}">
      <dgm:prSet/>
      <dgm:spPr/>
      <dgm:t>
        <a:bodyPr/>
        <a:lstStyle/>
        <a:p>
          <a:endParaRPr lang="en-US"/>
        </a:p>
      </dgm:t>
    </dgm:pt>
    <dgm:pt modelId="{6FB06ABF-3ADD-674D-AFF9-F3879B7CCB1E}" type="sibTrans" cxnId="{5BBA17BE-4DCF-0B46-B315-27FB6984980C}">
      <dgm:prSet/>
      <dgm:spPr/>
      <dgm:t>
        <a:bodyPr/>
        <a:lstStyle/>
        <a:p>
          <a:endParaRPr lang="en-US"/>
        </a:p>
      </dgm:t>
    </dgm:pt>
    <dgm:pt modelId="{20CF6F45-1120-9E47-9BA0-D0D6CA8E6B51}" type="pres">
      <dgm:prSet presAssocID="{8F7CE123-AD0B-DC4E-AE97-4D609AACD02A}" presName="Name0" presStyleCnt="0">
        <dgm:presLayoutVars>
          <dgm:chPref val="1"/>
          <dgm:dir/>
          <dgm:animOne val="branch"/>
          <dgm:animLvl val="lvl"/>
          <dgm:resizeHandles/>
        </dgm:presLayoutVars>
      </dgm:prSet>
      <dgm:spPr/>
    </dgm:pt>
    <dgm:pt modelId="{37FE0D7D-A721-D148-BE3E-7A33A861691F}" type="pres">
      <dgm:prSet presAssocID="{3456EA55-554A-7940-9171-4765A1D42C22}" presName="vertOne" presStyleCnt="0"/>
      <dgm:spPr/>
    </dgm:pt>
    <dgm:pt modelId="{60D057DE-E047-AC46-90D1-C58C48314EB8}" type="pres">
      <dgm:prSet presAssocID="{3456EA55-554A-7940-9171-4765A1D42C22}" presName="txOne" presStyleLbl="node0" presStyleIdx="0" presStyleCnt="1" custScaleY="75883">
        <dgm:presLayoutVars>
          <dgm:chPref val="3"/>
        </dgm:presLayoutVars>
      </dgm:prSet>
      <dgm:spPr/>
    </dgm:pt>
    <dgm:pt modelId="{C9BAD855-0A6A-AE40-9739-1A9AF7AE4AB3}" type="pres">
      <dgm:prSet presAssocID="{3456EA55-554A-7940-9171-4765A1D42C22}" presName="parTransOne" presStyleCnt="0"/>
      <dgm:spPr/>
    </dgm:pt>
    <dgm:pt modelId="{74B7D4E9-C9D0-BC47-A14B-58BC7C06600C}" type="pres">
      <dgm:prSet presAssocID="{3456EA55-554A-7940-9171-4765A1D42C22}" presName="horzOne" presStyleCnt="0"/>
      <dgm:spPr/>
    </dgm:pt>
    <dgm:pt modelId="{0F52EE82-C3E1-FD47-9058-FB79808CC6FE}" type="pres">
      <dgm:prSet presAssocID="{51EBE012-BEDC-714E-A298-F75D34DC14EB}" presName="vertTwo" presStyleCnt="0"/>
      <dgm:spPr/>
    </dgm:pt>
    <dgm:pt modelId="{E8AB6333-9564-3246-92E2-791ACAB88ECC}" type="pres">
      <dgm:prSet presAssocID="{51EBE012-BEDC-714E-A298-F75D34DC14EB}" presName="txTwo" presStyleLbl="node2" presStyleIdx="0" presStyleCnt="2">
        <dgm:presLayoutVars>
          <dgm:chPref val="3"/>
        </dgm:presLayoutVars>
      </dgm:prSet>
      <dgm:spPr/>
    </dgm:pt>
    <dgm:pt modelId="{2C63F837-0772-FE42-BE28-367F504C3CB8}" type="pres">
      <dgm:prSet presAssocID="{51EBE012-BEDC-714E-A298-F75D34DC14EB}" presName="horzTwo" presStyleCnt="0"/>
      <dgm:spPr/>
    </dgm:pt>
    <dgm:pt modelId="{5E820004-A666-3A4F-94DC-7D87D13A978F}" type="pres">
      <dgm:prSet presAssocID="{E2A0CA6A-4BB7-9D4D-8BA6-9763D0D1FA83}" presName="sibSpaceTwo" presStyleCnt="0"/>
      <dgm:spPr/>
    </dgm:pt>
    <dgm:pt modelId="{20A3C6E7-CFE4-EC4C-A39B-6B8121A4A705}" type="pres">
      <dgm:prSet presAssocID="{DF5404C4-0CAE-FE41-A0B0-8229EA712AFE}" presName="vertTwo" presStyleCnt="0"/>
      <dgm:spPr/>
    </dgm:pt>
    <dgm:pt modelId="{217EFF2C-C5EB-284D-9219-B7BEA8EFDBE7}" type="pres">
      <dgm:prSet presAssocID="{DF5404C4-0CAE-FE41-A0B0-8229EA712AFE}" presName="txTwo" presStyleLbl="node2" presStyleIdx="1" presStyleCnt="2">
        <dgm:presLayoutVars>
          <dgm:chPref val="3"/>
        </dgm:presLayoutVars>
      </dgm:prSet>
      <dgm:spPr/>
    </dgm:pt>
    <dgm:pt modelId="{ED2EAF65-563B-5C4C-9860-4734D7B799D8}" type="pres">
      <dgm:prSet presAssocID="{DF5404C4-0CAE-FE41-A0B0-8229EA712AFE}" presName="horzTwo" presStyleCnt="0"/>
      <dgm:spPr/>
    </dgm:pt>
  </dgm:ptLst>
  <dgm:cxnLst>
    <dgm:cxn modelId="{0AC06477-B9CB-F643-93F0-0F2C17B76FBC}" type="presOf" srcId="{51EBE012-BEDC-714E-A298-F75D34DC14EB}" destId="{E8AB6333-9564-3246-92E2-791ACAB88ECC}" srcOrd="0" destOrd="0" presId="urn:microsoft.com/office/officeart/2005/8/layout/hierarchy4"/>
    <dgm:cxn modelId="{D257DB5A-A1C2-1241-A02A-CC08589AC762}" srcId="{3456EA55-554A-7940-9171-4765A1D42C22}" destId="{51EBE012-BEDC-714E-A298-F75D34DC14EB}" srcOrd="0" destOrd="0" parTransId="{E86496E5-C4D6-2D4E-94CC-C77180B8CA58}" sibTransId="{E2A0CA6A-4BB7-9D4D-8BA6-9763D0D1FA83}"/>
    <dgm:cxn modelId="{8B54348B-CAA4-554A-9D4F-174887207545}" type="presOf" srcId="{3456EA55-554A-7940-9171-4765A1D42C22}" destId="{60D057DE-E047-AC46-90D1-C58C48314EB8}" srcOrd="0" destOrd="0" presId="urn:microsoft.com/office/officeart/2005/8/layout/hierarchy4"/>
    <dgm:cxn modelId="{5BBA17BE-4DCF-0B46-B315-27FB6984980C}" srcId="{8F7CE123-AD0B-DC4E-AE97-4D609AACD02A}" destId="{3456EA55-554A-7940-9171-4765A1D42C22}" srcOrd="0" destOrd="0" parTransId="{71D6E3FF-C613-994B-A5B3-6BE7F5D94CD8}" sibTransId="{6FB06ABF-3ADD-674D-AFF9-F3879B7CCB1E}"/>
    <dgm:cxn modelId="{B65DA8CC-1F02-7C40-AEA9-B147270AE4ED}" type="presOf" srcId="{8F7CE123-AD0B-DC4E-AE97-4D609AACD02A}" destId="{20CF6F45-1120-9E47-9BA0-D0D6CA8E6B51}" srcOrd="0" destOrd="0" presId="urn:microsoft.com/office/officeart/2005/8/layout/hierarchy4"/>
    <dgm:cxn modelId="{28CA1AD5-74E9-944E-BB0F-9CF62016477E}" type="presOf" srcId="{DF5404C4-0CAE-FE41-A0B0-8229EA712AFE}" destId="{217EFF2C-C5EB-284D-9219-B7BEA8EFDBE7}" srcOrd="0" destOrd="0" presId="urn:microsoft.com/office/officeart/2005/8/layout/hierarchy4"/>
    <dgm:cxn modelId="{EDE55FEB-7243-F949-A459-395579008332}" srcId="{3456EA55-554A-7940-9171-4765A1D42C22}" destId="{DF5404C4-0CAE-FE41-A0B0-8229EA712AFE}" srcOrd="1" destOrd="0" parTransId="{AA5F9339-DDE1-CF45-AE78-F641206D083C}" sibTransId="{28A1EF71-B710-F444-8E25-60E61308C5B4}"/>
    <dgm:cxn modelId="{C8488D76-94A5-1748-8C5D-F3224D742163}" type="presParOf" srcId="{20CF6F45-1120-9E47-9BA0-D0D6CA8E6B51}" destId="{37FE0D7D-A721-D148-BE3E-7A33A861691F}" srcOrd="0" destOrd="0" presId="urn:microsoft.com/office/officeart/2005/8/layout/hierarchy4"/>
    <dgm:cxn modelId="{1A297F23-7A44-7C4F-8031-DF36979D7FF5}" type="presParOf" srcId="{37FE0D7D-A721-D148-BE3E-7A33A861691F}" destId="{60D057DE-E047-AC46-90D1-C58C48314EB8}" srcOrd="0" destOrd="0" presId="urn:microsoft.com/office/officeart/2005/8/layout/hierarchy4"/>
    <dgm:cxn modelId="{1DF59309-79CD-C34E-800C-D648AC0EFB21}" type="presParOf" srcId="{37FE0D7D-A721-D148-BE3E-7A33A861691F}" destId="{C9BAD855-0A6A-AE40-9739-1A9AF7AE4AB3}" srcOrd="1" destOrd="0" presId="urn:microsoft.com/office/officeart/2005/8/layout/hierarchy4"/>
    <dgm:cxn modelId="{AF2989B7-488A-8049-AC95-44461195D58A}" type="presParOf" srcId="{37FE0D7D-A721-D148-BE3E-7A33A861691F}" destId="{74B7D4E9-C9D0-BC47-A14B-58BC7C06600C}" srcOrd="2" destOrd="0" presId="urn:microsoft.com/office/officeart/2005/8/layout/hierarchy4"/>
    <dgm:cxn modelId="{6DB22881-FFC8-D343-A646-93D38E0EC95F}" type="presParOf" srcId="{74B7D4E9-C9D0-BC47-A14B-58BC7C06600C}" destId="{0F52EE82-C3E1-FD47-9058-FB79808CC6FE}" srcOrd="0" destOrd="0" presId="urn:microsoft.com/office/officeart/2005/8/layout/hierarchy4"/>
    <dgm:cxn modelId="{7464DC3F-76EB-8849-A2B3-AA38F2D58D0C}" type="presParOf" srcId="{0F52EE82-C3E1-FD47-9058-FB79808CC6FE}" destId="{E8AB6333-9564-3246-92E2-791ACAB88ECC}" srcOrd="0" destOrd="0" presId="urn:microsoft.com/office/officeart/2005/8/layout/hierarchy4"/>
    <dgm:cxn modelId="{FB76930E-02AB-BA46-8565-27C5C351516F}" type="presParOf" srcId="{0F52EE82-C3E1-FD47-9058-FB79808CC6FE}" destId="{2C63F837-0772-FE42-BE28-367F504C3CB8}" srcOrd="1" destOrd="0" presId="urn:microsoft.com/office/officeart/2005/8/layout/hierarchy4"/>
    <dgm:cxn modelId="{B3A9764B-651D-3646-910F-8492B998584E}" type="presParOf" srcId="{74B7D4E9-C9D0-BC47-A14B-58BC7C06600C}" destId="{5E820004-A666-3A4F-94DC-7D87D13A978F}" srcOrd="1" destOrd="0" presId="urn:microsoft.com/office/officeart/2005/8/layout/hierarchy4"/>
    <dgm:cxn modelId="{892689C3-D30B-1D47-A956-FDF955C0C8F6}" type="presParOf" srcId="{74B7D4E9-C9D0-BC47-A14B-58BC7C06600C}" destId="{20A3C6E7-CFE4-EC4C-A39B-6B8121A4A705}" srcOrd="2" destOrd="0" presId="urn:microsoft.com/office/officeart/2005/8/layout/hierarchy4"/>
    <dgm:cxn modelId="{4D50A92A-5224-294F-A199-A900B591064B}" type="presParOf" srcId="{20A3C6E7-CFE4-EC4C-A39B-6B8121A4A705}" destId="{217EFF2C-C5EB-284D-9219-B7BEA8EFDBE7}" srcOrd="0" destOrd="0" presId="urn:microsoft.com/office/officeart/2005/8/layout/hierarchy4"/>
    <dgm:cxn modelId="{AD1461B0-8122-3F46-B1B8-3C7AC94EFE40}" type="presParOf" srcId="{20A3C6E7-CFE4-EC4C-A39B-6B8121A4A705}" destId="{ED2EAF65-563B-5C4C-9860-4734D7B799D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8BA36-A16A-4C16-8F63-9AEE3FB76278}" type="doc">
      <dgm:prSet loTypeId="urn:microsoft.com/office/officeart/2005/8/layout/hList9" loCatId="process" qsTypeId="urn:microsoft.com/office/officeart/2005/8/quickstyle/simple5" qsCatId="simple" csTypeId="urn:microsoft.com/office/officeart/2005/8/colors/colorful4" csCatId="colorful" phldr="1"/>
      <dgm:spPr/>
      <dgm:t>
        <a:bodyPr/>
        <a:lstStyle/>
        <a:p>
          <a:endParaRPr lang="en-US"/>
        </a:p>
      </dgm:t>
    </dgm:pt>
    <dgm:pt modelId="{79D5E37C-6EE5-46B4-B136-E5E388C14C15}">
      <dgm:prSet/>
      <dgm:spPr>
        <a:solidFill>
          <a:schemeClr val="accent1">
            <a:lumMod val="20000"/>
            <a:lumOff val="80000"/>
          </a:schemeClr>
        </a:solidFill>
      </dgm:spPr>
      <dgm:t>
        <a:bodyPr/>
        <a:lstStyle/>
        <a:p>
          <a:r>
            <a:rPr lang="en-US" b="1" i="0" dirty="0">
              <a:solidFill>
                <a:schemeClr val="accent6">
                  <a:lumMod val="75000"/>
                </a:schemeClr>
              </a:solidFill>
              <a:latin typeface="Segoe UI Semilight" panose="020B0402040204020203" pitchFamily="34" charset="0"/>
              <a:cs typeface="Segoe UI Semilight" panose="020B0402040204020203" pitchFamily="34" charset="0"/>
            </a:rPr>
            <a:t>MER: 30.55%</a:t>
          </a:r>
        </a:p>
      </dgm:t>
    </dgm:pt>
    <dgm:pt modelId="{BE57F84A-B207-4C0D-8E09-A4D38A4F8E76}" type="parTrans" cxnId="{BCE39BB1-C22E-497B-987C-BCBDA5A4375D}">
      <dgm:prSet/>
      <dgm:spPr/>
      <dgm:t>
        <a:bodyPr/>
        <a:lstStyle/>
        <a:p>
          <a:endParaRPr lang="en-US"/>
        </a:p>
      </dgm:t>
    </dgm:pt>
    <dgm:pt modelId="{5D7642E4-C295-4232-A0B9-FFB60ECA314A}" type="sibTrans" cxnId="{BCE39BB1-C22E-497B-987C-BCBDA5A4375D}">
      <dgm:prSet/>
      <dgm:spPr/>
      <dgm:t>
        <a:bodyPr/>
        <a:lstStyle/>
        <a:p>
          <a:endParaRPr lang="en-US"/>
        </a:p>
      </dgm:t>
    </dgm:pt>
    <dgm:pt modelId="{3E75349A-CDC7-4946-94A4-E34887B449BA}">
      <dgm:prSet/>
      <dgm:spPr>
        <a:solidFill>
          <a:schemeClr val="accent1">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Total SMAA Invoice</a:t>
          </a:r>
        </a:p>
      </dgm:t>
    </dgm:pt>
    <dgm:pt modelId="{6A082C22-5B54-4131-AEF5-F8B4CD621D35}" type="parTrans" cxnId="{87C2CCCD-2503-438C-8922-672436A9A51E}">
      <dgm:prSet/>
      <dgm:spPr/>
      <dgm:t>
        <a:bodyPr/>
        <a:lstStyle/>
        <a:p>
          <a:endParaRPr lang="en-US"/>
        </a:p>
      </dgm:t>
    </dgm:pt>
    <dgm:pt modelId="{18BA5848-4D28-4878-98D0-6627678AB161}" type="sibTrans" cxnId="{87C2CCCD-2503-438C-8922-672436A9A51E}">
      <dgm:prSet/>
      <dgm:spPr/>
      <dgm:t>
        <a:bodyPr/>
        <a:lstStyle/>
        <a:p>
          <a:endParaRPr lang="en-US"/>
        </a:p>
      </dgm:t>
    </dgm:pt>
    <dgm:pt modelId="{5A7CD7F9-CA4B-4E8F-A1BF-F25860D96E9D}">
      <dgm:prSet/>
      <dgm:spPr>
        <a:solidFill>
          <a:schemeClr val="accent5">
            <a:lumMod val="20000"/>
            <a:lumOff val="80000"/>
          </a:schemeClr>
        </a:solidFill>
      </dgm:spPr>
      <dgm:t>
        <a:bodyPr/>
        <a:lstStyle/>
        <a:p>
          <a:r>
            <a:rPr lang="en-US" b="1" i="0" dirty="0">
              <a:solidFill>
                <a:schemeClr val="accent6">
                  <a:lumMod val="75000"/>
                </a:schemeClr>
              </a:solidFill>
              <a:latin typeface="Segoe UI Semilight" panose="020B0402040204020203" pitchFamily="34" charset="0"/>
              <a:cs typeface="Segoe UI Semilight" panose="020B0402040204020203" pitchFamily="34" charset="0"/>
            </a:rPr>
            <a:t>MER: 19.40%</a:t>
          </a:r>
        </a:p>
      </dgm:t>
    </dgm:pt>
    <dgm:pt modelId="{D4EECE8E-3013-448B-9DF7-8C096854C02A}" type="parTrans" cxnId="{8668B309-818E-4D64-A43A-A3D51BDFF9E4}">
      <dgm:prSet/>
      <dgm:spPr/>
      <dgm:t>
        <a:bodyPr/>
        <a:lstStyle/>
        <a:p>
          <a:endParaRPr lang="en-US"/>
        </a:p>
      </dgm:t>
    </dgm:pt>
    <dgm:pt modelId="{22778933-56E6-4E89-B68E-F8578CFE0734}" type="sibTrans" cxnId="{8668B309-818E-4D64-A43A-A3D51BDFF9E4}">
      <dgm:prSet/>
      <dgm:spPr/>
      <dgm:t>
        <a:bodyPr/>
        <a:lstStyle/>
        <a:p>
          <a:endParaRPr lang="en-US"/>
        </a:p>
      </dgm:t>
    </dgm:pt>
    <dgm:pt modelId="{721865A7-48DF-48AF-B013-2706AB04AECB}">
      <dgm:prSet/>
      <dgm:spPr>
        <a:solidFill>
          <a:schemeClr val="accent5">
            <a:lumMod val="20000"/>
            <a:lumOff val="80000"/>
            <a:alpha val="90000"/>
          </a:schemeClr>
        </a:solidFill>
      </dgm:spPr>
      <dgm:t>
        <a:bodyPr/>
        <a:lstStyle/>
        <a:p>
          <a:r>
            <a:rPr lang="en-US" b="0" i="0" noProof="0" dirty="0">
              <a:latin typeface="Segoe UI Semilight" panose="020B0402040204020203" pitchFamily="34" charset="0"/>
              <a:cs typeface="Segoe UI Semilight" panose="020B0402040204020203" pitchFamily="34" charset="0"/>
            </a:rPr>
            <a:t>Total SMAA Invoice</a:t>
          </a:r>
        </a:p>
      </dgm:t>
    </dgm:pt>
    <dgm:pt modelId="{9867F13E-F6DE-45B4-9F66-F9748662E707}" type="parTrans" cxnId="{CD5F7384-F42E-47EB-A5DD-AC4847277DA6}">
      <dgm:prSet/>
      <dgm:spPr/>
      <dgm:t>
        <a:bodyPr/>
        <a:lstStyle/>
        <a:p>
          <a:endParaRPr lang="en-US"/>
        </a:p>
      </dgm:t>
    </dgm:pt>
    <dgm:pt modelId="{C10D6369-C1DA-4ABD-A9C2-1793F41241FC}" type="sibTrans" cxnId="{CD5F7384-F42E-47EB-A5DD-AC4847277DA6}">
      <dgm:prSet/>
      <dgm:spPr/>
      <dgm:t>
        <a:bodyPr/>
        <a:lstStyle/>
        <a:p>
          <a:endParaRPr lang="en-US"/>
        </a:p>
      </dgm:t>
    </dgm:pt>
    <dgm:pt modelId="{4C196045-4548-114D-829C-E8B9FEA26A69}">
      <dgm:prSet custT="1"/>
      <dgm:spPr>
        <a:solidFill>
          <a:schemeClr val="accent1">
            <a:lumMod val="40000"/>
            <a:lumOff val="60000"/>
          </a:schemeClr>
        </a:solidFill>
      </dgm:spPr>
      <dgm:t>
        <a:bodyPr/>
        <a:lstStyle/>
        <a:p>
          <a:pPr algn="ctr"/>
          <a:r>
            <a:rPr lang="en-US" sz="2400" b="0" i="0" dirty="0">
              <a:latin typeface="Segoe UI Semilight" panose="020B0402040204020203" pitchFamily="34" charset="0"/>
              <a:cs typeface="Segoe UI Semilight" panose="020B0402040204020203" pitchFamily="34" charset="0"/>
            </a:rPr>
            <a:t>$</a:t>
          </a:r>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161,000</a:t>
          </a:r>
        </a:p>
      </dgm:t>
    </dgm:pt>
    <dgm:pt modelId="{0DB21200-A677-9045-9E55-C8ECB3FE185F}" type="parTrans" cxnId="{566A3DEE-58DC-9549-A65E-A39C1AE51A6E}">
      <dgm:prSet/>
      <dgm:spPr/>
      <dgm:t>
        <a:bodyPr/>
        <a:lstStyle/>
        <a:p>
          <a:endParaRPr lang="en-US"/>
        </a:p>
      </dgm:t>
    </dgm:pt>
    <dgm:pt modelId="{33F4D3A4-D29A-2A42-A461-07C591E0E627}" type="sibTrans" cxnId="{566A3DEE-58DC-9549-A65E-A39C1AE51A6E}">
      <dgm:prSet/>
      <dgm:spPr/>
      <dgm:t>
        <a:bodyPr/>
        <a:lstStyle/>
        <a:p>
          <a:endParaRPr lang="en-US"/>
        </a:p>
      </dgm:t>
    </dgm:pt>
    <dgm:pt modelId="{B32392E0-D011-BD49-B6BE-E2C260C1149D}">
      <dgm:prSet custT="1"/>
      <dgm:spPr>
        <a:solidFill>
          <a:schemeClr val="accent5">
            <a:lumMod val="40000"/>
            <a:lumOff val="60000"/>
            <a:alpha val="90000"/>
          </a:schemeClr>
        </a:solidFill>
      </dgm:spPr>
      <dgm:t>
        <a:bodyPr/>
        <a:lstStyle/>
        <a:p>
          <a:pPr algn="ctr"/>
          <a:r>
            <a:rPr lang="en-US" sz="2400" b="0" i="0" noProof="0" dirty="0">
              <a:latin typeface="Segoe UI Semilight" panose="020B0402040204020203" pitchFamily="34" charset="0"/>
              <a:cs typeface="Segoe UI Semilight" panose="020B0402040204020203" pitchFamily="34" charset="0"/>
            </a:rPr>
            <a:t> $108,000</a:t>
          </a:r>
        </a:p>
      </dgm:t>
    </dgm:pt>
    <dgm:pt modelId="{DE09DAEA-D840-9140-8378-A3FEAA47E226}" type="parTrans" cxnId="{BE06E220-03EA-8D43-B081-B4B8AB3A0F26}">
      <dgm:prSet/>
      <dgm:spPr/>
      <dgm:t>
        <a:bodyPr/>
        <a:lstStyle/>
        <a:p>
          <a:endParaRPr lang="en-US"/>
        </a:p>
      </dgm:t>
    </dgm:pt>
    <dgm:pt modelId="{3F040E80-4A43-CA4B-8A9B-39B710B95327}" type="sibTrans" cxnId="{BE06E220-03EA-8D43-B081-B4B8AB3A0F26}">
      <dgm:prSet/>
      <dgm:spPr/>
      <dgm:t>
        <a:bodyPr/>
        <a:lstStyle/>
        <a:p>
          <a:endParaRPr lang="en-US"/>
        </a:p>
      </dgm:t>
    </dgm:pt>
    <dgm:pt modelId="{610E2A35-DD60-AD47-82DD-84220EB72219}" type="pres">
      <dgm:prSet presAssocID="{AB08BA36-A16A-4C16-8F63-9AEE3FB76278}" presName="list" presStyleCnt="0">
        <dgm:presLayoutVars>
          <dgm:dir/>
          <dgm:animLvl val="lvl"/>
        </dgm:presLayoutVars>
      </dgm:prSet>
      <dgm:spPr/>
    </dgm:pt>
    <dgm:pt modelId="{80739B66-F13C-724A-9A6D-002EFDC8EC3B}" type="pres">
      <dgm:prSet presAssocID="{79D5E37C-6EE5-46B4-B136-E5E388C14C15}" presName="posSpace" presStyleCnt="0"/>
      <dgm:spPr/>
    </dgm:pt>
    <dgm:pt modelId="{45FBCD9A-251A-5B4B-B6AE-00D867CE84FA}" type="pres">
      <dgm:prSet presAssocID="{79D5E37C-6EE5-46B4-B136-E5E388C14C15}" presName="vertFlow" presStyleCnt="0"/>
      <dgm:spPr/>
    </dgm:pt>
    <dgm:pt modelId="{63C9AA4B-8923-C14B-9A6E-058E483B898B}" type="pres">
      <dgm:prSet presAssocID="{79D5E37C-6EE5-46B4-B136-E5E388C14C15}" presName="topSpace" presStyleCnt="0"/>
      <dgm:spPr/>
    </dgm:pt>
    <dgm:pt modelId="{650109FE-13F0-EB4F-9E84-97FFEA76D8C5}" type="pres">
      <dgm:prSet presAssocID="{79D5E37C-6EE5-46B4-B136-E5E388C14C15}" presName="firstComp" presStyleCnt="0"/>
      <dgm:spPr/>
    </dgm:pt>
    <dgm:pt modelId="{47ECD6F4-CD96-5646-A159-7E66644A9F59}" type="pres">
      <dgm:prSet presAssocID="{79D5E37C-6EE5-46B4-B136-E5E388C14C15}" presName="firstChild" presStyleLbl="bgAccFollowNode1" presStyleIdx="0" presStyleCnt="4"/>
      <dgm:spPr/>
    </dgm:pt>
    <dgm:pt modelId="{79A063F1-1C58-034F-86FD-0213EB34DE3F}" type="pres">
      <dgm:prSet presAssocID="{79D5E37C-6EE5-46B4-B136-E5E388C14C15}" presName="firstChildTx" presStyleLbl="bgAccFollowNode1" presStyleIdx="0" presStyleCnt="4">
        <dgm:presLayoutVars>
          <dgm:bulletEnabled val="1"/>
        </dgm:presLayoutVars>
      </dgm:prSet>
      <dgm:spPr/>
    </dgm:pt>
    <dgm:pt modelId="{A0BABBF0-8665-B044-90B4-9F6DB6A3C458}" type="pres">
      <dgm:prSet presAssocID="{4C196045-4548-114D-829C-E8B9FEA26A69}" presName="comp" presStyleCnt="0"/>
      <dgm:spPr/>
    </dgm:pt>
    <dgm:pt modelId="{996F6872-5455-204E-BFF1-CB25FC678B0F}" type="pres">
      <dgm:prSet presAssocID="{4C196045-4548-114D-829C-E8B9FEA26A69}" presName="child" presStyleLbl="bgAccFollowNode1" presStyleIdx="1" presStyleCnt="4"/>
      <dgm:spPr/>
    </dgm:pt>
    <dgm:pt modelId="{645F6D31-49E7-B347-956F-A8F04EE05C94}" type="pres">
      <dgm:prSet presAssocID="{4C196045-4548-114D-829C-E8B9FEA26A69}" presName="childTx" presStyleLbl="bgAccFollowNode1" presStyleIdx="1" presStyleCnt="4">
        <dgm:presLayoutVars>
          <dgm:bulletEnabled val="1"/>
        </dgm:presLayoutVars>
      </dgm:prSet>
      <dgm:spPr/>
    </dgm:pt>
    <dgm:pt modelId="{A325C00E-F7B9-B94C-80FA-6925394B5563}" type="pres">
      <dgm:prSet presAssocID="{79D5E37C-6EE5-46B4-B136-E5E388C14C15}" presName="negSpace" presStyleCnt="0"/>
      <dgm:spPr/>
    </dgm:pt>
    <dgm:pt modelId="{BDABB45A-FBDF-A945-AFE7-3768ABBA342B}" type="pres">
      <dgm:prSet presAssocID="{79D5E37C-6EE5-46B4-B136-E5E388C14C15}" presName="circle" presStyleLbl="node1" presStyleIdx="0" presStyleCnt="2"/>
      <dgm:spPr/>
    </dgm:pt>
    <dgm:pt modelId="{9782027F-6156-074D-8C7A-8481466AC83C}" type="pres">
      <dgm:prSet presAssocID="{5D7642E4-C295-4232-A0B9-FFB60ECA314A}" presName="transSpace" presStyleCnt="0"/>
      <dgm:spPr/>
    </dgm:pt>
    <dgm:pt modelId="{4B230200-212A-1848-9AC3-3B56B81BE31C}" type="pres">
      <dgm:prSet presAssocID="{5A7CD7F9-CA4B-4E8F-A1BF-F25860D96E9D}" presName="posSpace" presStyleCnt="0"/>
      <dgm:spPr/>
    </dgm:pt>
    <dgm:pt modelId="{FD8680D5-5560-E545-929F-13E8152B7C56}" type="pres">
      <dgm:prSet presAssocID="{5A7CD7F9-CA4B-4E8F-A1BF-F25860D96E9D}" presName="vertFlow" presStyleCnt="0"/>
      <dgm:spPr/>
    </dgm:pt>
    <dgm:pt modelId="{D9BECFEC-08B0-F447-B1D1-BB5F65092748}" type="pres">
      <dgm:prSet presAssocID="{5A7CD7F9-CA4B-4E8F-A1BF-F25860D96E9D}" presName="topSpace" presStyleCnt="0"/>
      <dgm:spPr/>
    </dgm:pt>
    <dgm:pt modelId="{4B51C504-8BE1-D54B-A881-1FCE2FA16363}" type="pres">
      <dgm:prSet presAssocID="{5A7CD7F9-CA4B-4E8F-A1BF-F25860D96E9D}" presName="firstComp" presStyleCnt="0"/>
      <dgm:spPr/>
    </dgm:pt>
    <dgm:pt modelId="{29476753-FFE4-994E-8B60-5DB5C78326A3}" type="pres">
      <dgm:prSet presAssocID="{5A7CD7F9-CA4B-4E8F-A1BF-F25860D96E9D}" presName="firstChild" presStyleLbl="bgAccFollowNode1" presStyleIdx="2" presStyleCnt="4"/>
      <dgm:spPr/>
    </dgm:pt>
    <dgm:pt modelId="{C3AD42D1-6097-FE45-AD6F-647C510B261A}" type="pres">
      <dgm:prSet presAssocID="{5A7CD7F9-CA4B-4E8F-A1BF-F25860D96E9D}" presName="firstChildTx" presStyleLbl="bgAccFollowNode1" presStyleIdx="2" presStyleCnt="4">
        <dgm:presLayoutVars>
          <dgm:bulletEnabled val="1"/>
        </dgm:presLayoutVars>
      </dgm:prSet>
      <dgm:spPr/>
    </dgm:pt>
    <dgm:pt modelId="{FFBABDDE-B742-A349-ADB4-58225A380395}" type="pres">
      <dgm:prSet presAssocID="{B32392E0-D011-BD49-B6BE-E2C260C1149D}" presName="comp" presStyleCnt="0"/>
      <dgm:spPr/>
    </dgm:pt>
    <dgm:pt modelId="{2E23AE01-1CBB-9349-9DA0-E2D4F05085A5}" type="pres">
      <dgm:prSet presAssocID="{B32392E0-D011-BD49-B6BE-E2C260C1149D}" presName="child" presStyleLbl="bgAccFollowNode1" presStyleIdx="3" presStyleCnt="4"/>
      <dgm:spPr/>
    </dgm:pt>
    <dgm:pt modelId="{051DBEF6-A3B9-6644-A09B-FE107579B9C6}" type="pres">
      <dgm:prSet presAssocID="{B32392E0-D011-BD49-B6BE-E2C260C1149D}" presName="childTx" presStyleLbl="bgAccFollowNode1" presStyleIdx="3" presStyleCnt="4">
        <dgm:presLayoutVars>
          <dgm:bulletEnabled val="1"/>
        </dgm:presLayoutVars>
      </dgm:prSet>
      <dgm:spPr/>
    </dgm:pt>
    <dgm:pt modelId="{802BE08B-4A4E-2746-AA3B-13D08D10B783}" type="pres">
      <dgm:prSet presAssocID="{5A7CD7F9-CA4B-4E8F-A1BF-F25860D96E9D}" presName="negSpace" presStyleCnt="0"/>
      <dgm:spPr/>
    </dgm:pt>
    <dgm:pt modelId="{4D0E5F28-33C8-FF41-84ED-1D5391F7DA1D}" type="pres">
      <dgm:prSet presAssocID="{5A7CD7F9-CA4B-4E8F-A1BF-F25860D96E9D}" presName="circle" presStyleLbl="node1" presStyleIdx="1" presStyleCnt="2"/>
      <dgm:spPr/>
    </dgm:pt>
  </dgm:ptLst>
  <dgm:cxnLst>
    <dgm:cxn modelId="{8668B309-818E-4D64-A43A-A3D51BDFF9E4}" srcId="{AB08BA36-A16A-4C16-8F63-9AEE3FB76278}" destId="{5A7CD7F9-CA4B-4E8F-A1BF-F25860D96E9D}" srcOrd="1" destOrd="0" parTransId="{D4EECE8E-3013-448B-9DF7-8C096854C02A}" sibTransId="{22778933-56E6-4E89-B68E-F8578CFE0734}"/>
    <dgm:cxn modelId="{2E492111-E957-7243-8B7D-2C3DE65C9FEB}" type="presOf" srcId="{721865A7-48DF-48AF-B013-2706AB04AECB}" destId="{C3AD42D1-6097-FE45-AD6F-647C510B261A}" srcOrd="1" destOrd="0" presId="urn:microsoft.com/office/officeart/2005/8/layout/hList9"/>
    <dgm:cxn modelId="{BE06E220-03EA-8D43-B081-B4B8AB3A0F26}" srcId="{5A7CD7F9-CA4B-4E8F-A1BF-F25860D96E9D}" destId="{B32392E0-D011-BD49-B6BE-E2C260C1149D}" srcOrd="1" destOrd="0" parTransId="{DE09DAEA-D840-9140-8378-A3FEAA47E226}" sibTransId="{3F040E80-4A43-CA4B-8A9B-39B710B95327}"/>
    <dgm:cxn modelId="{35C23C77-BD4B-6B44-99CB-26E0F65FCC9F}" type="presOf" srcId="{721865A7-48DF-48AF-B013-2706AB04AECB}" destId="{29476753-FFE4-994E-8B60-5DB5C78326A3}" srcOrd="0" destOrd="0" presId="urn:microsoft.com/office/officeart/2005/8/layout/hList9"/>
    <dgm:cxn modelId="{CD5F7384-F42E-47EB-A5DD-AC4847277DA6}" srcId="{5A7CD7F9-CA4B-4E8F-A1BF-F25860D96E9D}" destId="{721865A7-48DF-48AF-B013-2706AB04AECB}" srcOrd="0" destOrd="0" parTransId="{9867F13E-F6DE-45B4-9F66-F9748662E707}" sibTransId="{C10D6369-C1DA-4ABD-A9C2-1793F41241FC}"/>
    <dgm:cxn modelId="{AFA7AD91-B63E-2645-B19D-F2FFC818AED9}" type="presOf" srcId="{4C196045-4548-114D-829C-E8B9FEA26A69}" destId="{645F6D31-49E7-B347-956F-A8F04EE05C94}" srcOrd="1" destOrd="0" presId="urn:microsoft.com/office/officeart/2005/8/layout/hList9"/>
    <dgm:cxn modelId="{CBB71299-7F42-474F-B53B-B45916B82729}" type="presOf" srcId="{5A7CD7F9-CA4B-4E8F-A1BF-F25860D96E9D}" destId="{4D0E5F28-33C8-FF41-84ED-1D5391F7DA1D}" srcOrd="0" destOrd="0" presId="urn:microsoft.com/office/officeart/2005/8/layout/hList9"/>
    <dgm:cxn modelId="{8617E1A6-E9A8-D741-9244-955F6EC5DD58}" type="presOf" srcId="{AB08BA36-A16A-4C16-8F63-9AEE3FB76278}" destId="{610E2A35-DD60-AD47-82DD-84220EB72219}" srcOrd="0" destOrd="0" presId="urn:microsoft.com/office/officeart/2005/8/layout/hList9"/>
    <dgm:cxn modelId="{D8B046A8-E5D4-694C-99C9-1B0FD8711E8C}" type="presOf" srcId="{3E75349A-CDC7-4946-94A4-E34887B449BA}" destId="{79A063F1-1C58-034F-86FD-0213EB34DE3F}" srcOrd="1" destOrd="0" presId="urn:microsoft.com/office/officeart/2005/8/layout/hList9"/>
    <dgm:cxn modelId="{BCE39BB1-C22E-497B-987C-BCBDA5A4375D}" srcId="{AB08BA36-A16A-4C16-8F63-9AEE3FB76278}" destId="{79D5E37C-6EE5-46B4-B136-E5E388C14C15}" srcOrd="0" destOrd="0" parTransId="{BE57F84A-B207-4C0D-8E09-A4D38A4F8E76}" sibTransId="{5D7642E4-C295-4232-A0B9-FFB60ECA314A}"/>
    <dgm:cxn modelId="{73F50FB3-32A8-8B4E-90CA-28978FFB8709}" type="presOf" srcId="{B32392E0-D011-BD49-B6BE-E2C260C1149D}" destId="{051DBEF6-A3B9-6644-A09B-FE107579B9C6}" srcOrd="1" destOrd="0" presId="urn:microsoft.com/office/officeart/2005/8/layout/hList9"/>
    <dgm:cxn modelId="{5F4D28B6-75BD-094E-A974-60C5599B1F39}" type="presOf" srcId="{4C196045-4548-114D-829C-E8B9FEA26A69}" destId="{996F6872-5455-204E-BFF1-CB25FC678B0F}" srcOrd="0" destOrd="0" presId="urn:microsoft.com/office/officeart/2005/8/layout/hList9"/>
    <dgm:cxn modelId="{33FBC7B7-6AEB-DF43-80B5-84A1A2583556}" type="presOf" srcId="{79D5E37C-6EE5-46B4-B136-E5E388C14C15}" destId="{BDABB45A-FBDF-A945-AFE7-3768ABBA342B}" srcOrd="0" destOrd="0" presId="urn:microsoft.com/office/officeart/2005/8/layout/hList9"/>
    <dgm:cxn modelId="{87C2CCCD-2503-438C-8922-672436A9A51E}" srcId="{79D5E37C-6EE5-46B4-B136-E5E388C14C15}" destId="{3E75349A-CDC7-4946-94A4-E34887B449BA}" srcOrd="0" destOrd="0" parTransId="{6A082C22-5B54-4131-AEF5-F8B4CD621D35}" sibTransId="{18BA5848-4D28-4878-98D0-6627678AB161}"/>
    <dgm:cxn modelId="{52CF6DE7-2A17-D441-90A0-40167B384F30}" type="presOf" srcId="{3E75349A-CDC7-4946-94A4-E34887B449BA}" destId="{47ECD6F4-CD96-5646-A159-7E66644A9F59}" srcOrd="0" destOrd="0" presId="urn:microsoft.com/office/officeart/2005/8/layout/hList9"/>
    <dgm:cxn modelId="{566A3DEE-58DC-9549-A65E-A39C1AE51A6E}" srcId="{79D5E37C-6EE5-46B4-B136-E5E388C14C15}" destId="{4C196045-4548-114D-829C-E8B9FEA26A69}" srcOrd="1" destOrd="0" parTransId="{0DB21200-A677-9045-9E55-C8ECB3FE185F}" sibTransId="{33F4D3A4-D29A-2A42-A461-07C591E0E627}"/>
    <dgm:cxn modelId="{D5A87BF5-DFEE-414F-8316-6D87FB64CBEC}" type="presOf" srcId="{B32392E0-D011-BD49-B6BE-E2C260C1149D}" destId="{2E23AE01-1CBB-9349-9DA0-E2D4F05085A5}" srcOrd="0" destOrd="0" presId="urn:microsoft.com/office/officeart/2005/8/layout/hList9"/>
    <dgm:cxn modelId="{028C9500-61C2-7D49-9F23-DB3A8B6DE501}" type="presParOf" srcId="{610E2A35-DD60-AD47-82DD-84220EB72219}" destId="{80739B66-F13C-724A-9A6D-002EFDC8EC3B}" srcOrd="0" destOrd="0" presId="urn:microsoft.com/office/officeart/2005/8/layout/hList9"/>
    <dgm:cxn modelId="{E6C898D6-724C-EE4D-9469-7C1A5FCB10F0}" type="presParOf" srcId="{610E2A35-DD60-AD47-82DD-84220EB72219}" destId="{45FBCD9A-251A-5B4B-B6AE-00D867CE84FA}" srcOrd="1" destOrd="0" presId="urn:microsoft.com/office/officeart/2005/8/layout/hList9"/>
    <dgm:cxn modelId="{F3A2D19E-7910-8646-8D8D-DA09824D419F}" type="presParOf" srcId="{45FBCD9A-251A-5B4B-B6AE-00D867CE84FA}" destId="{63C9AA4B-8923-C14B-9A6E-058E483B898B}" srcOrd="0" destOrd="0" presId="urn:microsoft.com/office/officeart/2005/8/layout/hList9"/>
    <dgm:cxn modelId="{DC51E3A3-A3B1-314C-BE0E-2C92BAC39421}" type="presParOf" srcId="{45FBCD9A-251A-5B4B-B6AE-00D867CE84FA}" destId="{650109FE-13F0-EB4F-9E84-97FFEA76D8C5}" srcOrd="1" destOrd="0" presId="urn:microsoft.com/office/officeart/2005/8/layout/hList9"/>
    <dgm:cxn modelId="{ECE90AC1-D910-1A4B-AE51-F77A6736560B}" type="presParOf" srcId="{650109FE-13F0-EB4F-9E84-97FFEA76D8C5}" destId="{47ECD6F4-CD96-5646-A159-7E66644A9F59}" srcOrd="0" destOrd="0" presId="urn:microsoft.com/office/officeart/2005/8/layout/hList9"/>
    <dgm:cxn modelId="{BC2CCB69-6CF8-1945-913F-911C9C0DE9BD}" type="presParOf" srcId="{650109FE-13F0-EB4F-9E84-97FFEA76D8C5}" destId="{79A063F1-1C58-034F-86FD-0213EB34DE3F}" srcOrd="1" destOrd="0" presId="urn:microsoft.com/office/officeart/2005/8/layout/hList9"/>
    <dgm:cxn modelId="{D970CAFE-67FC-DF42-9AE4-E003E7DF6504}" type="presParOf" srcId="{45FBCD9A-251A-5B4B-B6AE-00D867CE84FA}" destId="{A0BABBF0-8665-B044-90B4-9F6DB6A3C458}" srcOrd="2" destOrd="0" presId="urn:microsoft.com/office/officeart/2005/8/layout/hList9"/>
    <dgm:cxn modelId="{9EF5F395-0ABB-404C-AEBB-26B487787981}" type="presParOf" srcId="{A0BABBF0-8665-B044-90B4-9F6DB6A3C458}" destId="{996F6872-5455-204E-BFF1-CB25FC678B0F}" srcOrd="0" destOrd="0" presId="urn:microsoft.com/office/officeart/2005/8/layout/hList9"/>
    <dgm:cxn modelId="{94009829-F9E9-4940-AEA9-2BBBA86D6EEA}" type="presParOf" srcId="{A0BABBF0-8665-B044-90B4-9F6DB6A3C458}" destId="{645F6D31-49E7-B347-956F-A8F04EE05C94}" srcOrd="1" destOrd="0" presId="urn:microsoft.com/office/officeart/2005/8/layout/hList9"/>
    <dgm:cxn modelId="{2D9EA3D3-A646-AE48-92BC-97F098EFA32F}" type="presParOf" srcId="{610E2A35-DD60-AD47-82DD-84220EB72219}" destId="{A325C00E-F7B9-B94C-80FA-6925394B5563}" srcOrd="2" destOrd="0" presId="urn:microsoft.com/office/officeart/2005/8/layout/hList9"/>
    <dgm:cxn modelId="{3625F92D-1B98-ED48-91FE-6F7EB11F71A9}" type="presParOf" srcId="{610E2A35-DD60-AD47-82DD-84220EB72219}" destId="{BDABB45A-FBDF-A945-AFE7-3768ABBA342B}" srcOrd="3" destOrd="0" presId="urn:microsoft.com/office/officeart/2005/8/layout/hList9"/>
    <dgm:cxn modelId="{F271FE29-91F4-EF42-A620-04DD8172DD63}" type="presParOf" srcId="{610E2A35-DD60-AD47-82DD-84220EB72219}" destId="{9782027F-6156-074D-8C7A-8481466AC83C}" srcOrd="4" destOrd="0" presId="urn:microsoft.com/office/officeart/2005/8/layout/hList9"/>
    <dgm:cxn modelId="{319D9D5B-E9FE-8E49-AA20-BA5A318C310F}" type="presParOf" srcId="{610E2A35-DD60-AD47-82DD-84220EB72219}" destId="{4B230200-212A-1848-9AC3-3B56B81BE31C}" srcOrd="5" destOrd="0" presId="urn:microsoft.com/office/officeart/2005/8/layout/hList9"/>
    <dgm:cxn modelId="{D0D2025D-DD78-3D46-BAF9-9B3D53A98F4C}" type="presParOf" srcId="{610E2A35-DD60-AD47-82DD-84220EB72219}" destId="{FD8680D5-5560-E545-929F-13E8152B7C56}" srcOrd="6" destOrd="0" presId="urn:microsoft.com/office/officeart/2005/8/layout/hList9"/>
    <dgm:cxn modelId="{80BC6707-FFF7-334A-94E6-4BF6955C81F1}" type="presParOf" srcId="{FD8680D5-5560-E545-929F-13E8152B7C56}" destId="{D9BECFEC-08B0-F447-B1D1-BB5F65092748}" srcOrd="0" destOrd="0" presId="urn:microsoft.com/office/officeart/2005/8/layout/hList9"/>
    <dgm:cxn modelId="{EC699890-5AAE-7743-A643-91DE76A1993C}" type="presParOf" srcId="{FD8680D5-5560-E545-929F-13E8152B7C56}" destId="{4B51C504-8BE1-D54B-A881-1FCE2FA16363}" srcOrd="1" destOrd="0" presId="urn:microsoft.com/office/officeart/2005/8/layout/hList9"/>
    <dgm:cxn modelId="{29CB9005-33DF-444A-BD9A-37D919E6794C}" type="presParOf" srcId="{4B51C504-8BE1-D54B-A881-1FCE2FA16363}" destId="{29476753-FFE4-994E-8B60-5DB5C78326A3}" srcOrd="0" destOrd="0" presId="urn:microsoft.com/office/officeart/2005/8/layout/hList9"/>
    <dgm:cxn modelId="{75E65D67-4802-4F4E-8158-2BC328526FEC}" type="presParOf" srcId="{4B51C504-8BE1-D54B-A881-1FCE2FA16363}" destId="{C3AD42D1-6097-FE45-AD6F-647C510B261A}" srcOrd="1" destOrd="0" presId="urn:microsoft.com/office/officeart/2005/8/layout/hList9"/>
    <dgm:cxn modelId="{0CB0529C-7C5F-EB49-B98B-F734DD556511}" type="presParOf" srcId="{FD8680D5-5560-E545-929F-13E8152B7C56}" destId="{FFBABDDE-B742-A349-ADB4-58225A380395}" srcOrd="2" destOrd="0" presId="urn:microsoft.com/office/officeart/2005/8/layout/hList9"/>
    <dgm:cxn modelId="{CF381147-E683-1843-A540-1DFC499022B8}" type="presParOf" srcId="{FFBABDDE-B742-A349-ADB4-58225A380395}" destId="{2E23AE01-1CBB-9349-9DA0-E2D4F05085A5}" srcOrd="0" destOrd="0" presId="urn:microsoft.com/office/officeart/2005/8/layout/hList9"/>
    <dgm:cxn modelId="{BDBCE5D9-E27A-5D48-B88A-81C5DC57CD47}" type="presParOf" srcId="{FFBABDDE-B742-A349-ADB4-58225A380395}" destId="{051DBEF6-A3B9-6644-A09B-FE107579B9C6}" srcOrd="1" destOrd="0" presId="urn:microsoft.com/office/officeart/2005/8/layout/hList9"/>
    <dgm:cxn modelId="{44AB1906-3191-2143-89B6-C2CDE1EFC9A5}" type="presParOf" srcId="{610E2A35-DD60-AD47-82DD-84220EB72219}" destId="{802BE08B-4A4E-2746-AA3B-13D08D10B783}" srcOrd="7" destOrd="0" presId="urn:microsoft.com/office/officeart/2005/8/layout/hList9"/>
    <dgm:cxn modelId="{F3E5AB1A-5503-9042-9C25-3A400F54B457}" type="presParOf" srcId="{610E2A35-DD60-AD47-82DD-84220EB72219}" destId="{4D0E5F28-33C8-FF41-84ED-1D5391F7DA1D}"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94A4A9-D2F7-8B48-922A-59E479D7DC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FF2CE0A-AADE-A841-A00D-308C6B2824D8}">
      <dgm:prSet custT="1"/>
      <dgm:spPr>
        <a:solidFill>
          <a:schemeClr val="accent3">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tx1"/>
              </a:solidFill>
              <a:latin typeface="Segoe UI Semilight" panose="020B0402040204020203" pitchFamily="34" charset="0"/>
              <a:cs typeface="Segoe UI Semilight" panose="020B0402040204020203" pitchFamily="34" charset="0"/>
            </a:rPr>
            <a:t>Renewal packets are sent </a:t>
          </a:r>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to the most current address on file for Medi-Cal beneficiaries with renewals during the month they are mailed.</a:t>
          </a:r>
        </a:p>
      </dgm:t>
    </dgm:pt>
    <dgm:pt modelId="{560956C5-81F9-564C-9CE4-0D14F88101C1}" type="parTrans" cxnId="{C9AFE604-B778-F34C-93EB-BDC6A2B4EC2F}">
      <dgm:prSet/>
      <dgm:spPr/>
      <dgm:t>
        <a:bodyPr/>
        <a:lstStyle/>
        <a:p>
          <a:endParaRPr lang="en-US"/>
        </a:p>
      </dgm:t>
    </dgm:pt>
    <dgm:pt modelId="{48BD9D20-4610-C84D-8B3E-91624ACF46F2}" type="sibTrans" cxnId="{C9AFE604-B778-F34C-93EB-BDC6A2B4EC2F}">
      <dgm:prSet/>
      <dgm:spPr/>
      <dgm:t>
        <a:bodyPr/>
        <a:lstStyle/>
        <a:p>
          <a:endParaRPr lang="en-US"/>
        </a:p>
      </dgm:t>
    </dgm:pt>
    <dgm:pt modelId="{E428C37A-4AAF-E34A-9F4E-C1A950DD43B5}">
      <dgm:prSet custT="1"/>
      <dgm:spPr>
        <a:solidFill>
          <a:schemeClr val="accent4">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Beneficiaries that do not </a:t>
          </a:r>
          <a:r>
            <a:rPr lang="en-US" sz="2000" b="0" i="0" dirty="0">
              <a:solidFill>
                <a:schemeClr val="tx1"/>
              </a:solidFill>
              <a:latin typeface="Segoe UI Semilight" panose="020B0402040204020203" pitchFamily="34" charset="0"/>
              <a:cs typeface="Segoe UI Semilight" panose="020B0402040204020203" pitchFamily="34" charset="0"/>
            </a:rPr>
            <a:t>return their renewals will receive two reminders </a:t>
          </a:r>
          <a:endParaRPr lang="en-US" sz="2000"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58E66D38-A084-F64A-AF36-A16FDE5A271C}" type="parTrans" cxnId="{C4A63593-63E2-4F48-BD45-CB33F21FEEA5}">
      <dgm:prSet/>
      <dgm:spPr/>
      <dgm:t>
        <a:bodyPr/>
        <a:lstStyle/>
        <a:p>
          <a:endParaRPr lang="en-US"/>
        </a:p>
      </dgm:t>
    </dgm:pt>
    <dgm:pt modelId="{BBE45E27-B1AE-DC45-840E-004E2C001A65}" type="sibTrans" cxnId="{C4A63593-63E2-4F48-BD45-CB33F21FEEA5}">
      <dgm:prSet/>
      <dgm:spPr/>
      <dgm:t>
        <a:bodyPr/>
        <a:lstStyle/>
        <a:p>
          <a:endParaRPr lang="en-US"/>
        </a:p>
      </dgm:t>
    </dgm:pt>
    <dgm:pt modelId="{8965BEC0-01FE-FA48-998C-1CDCB250A1C7}">
      <dgm:prSet custT="1"/>
      <dgm:spPr>
        <a:solidFill>
          <a:schemeClr val="accent4">
            <a:lumMod val="20000"/>
            <a:lumOff val="80000"/>
          </a:schemeClr>
        </a:solidFill>
        <a:effectLst>
          <a:outerShdw blurRad="50800" dist="38100" dir="8100000" algn="tr" rotWithShape="0">
            <a:prstClr val="black">
              <a:alpha val="40000"/>
            </a:prstClr>
          </a:outerShdw>
        </a:effectLst>
      </dgm:spPr>
      <dgm:t>
        <a:bodyPr/>
        <a:lstStyle/>
        <a:p>
          <a:r>
            <a:rPr lang="en-US" sz="1800" b="0" i="0" dirty="0">
              <a:solidFill>
                <a:schemeClr val="accent6">
                  <a:lumMod val="75000"/>
                </a:schemeClr>
              </a:solidFill>
              <a:latin typeface="Segoe UI Semilight" panose="020B0402040204020203" pitchFamily="34" charset="0"/>
              <a:cs typeface="Segoe UI Semilight" panose="020B0402040204020203" pitchFamily="34" charset="0"/>
            </a:rPr>
            <a:t>Beneficiaries can update their contact information via:</a:t>
          </a:r>
        </a:p>
        <a:p>
          <a:r>
            <a:rPr lang="en-US" sz="1800" b="0" i="0" dirty="0">
              <a:solidFill>
                <a:schemeClr val="accent6">
                  <a:lumMod val="75000"/>
                </a:schemeClr>
              </a:solidFill>
              <a:latin typeface="Segoe UI Semilight" panose="020B0402040204020203" pitchFamily="34" charset="0"/>
              <a:cs typeface="Segoe UI Semilight" panose="020B0402040204020203" pitchFamily="34" charset="0"/>
            </a:rPr>
            <a:t> </a:t>
          </a:r>
          <a:r>
            <a:rPr lang="en-US" sz="1800" b="0" i="0" dirty="0">
              <a:solidFill>
                <a:schemeClr val="accent6">
                  <a:lumMod val="75000"/>
                </a:schemeClr>
              </a:solidFill>
              <a:latin typeface="Segoe UI Semilight" panose="020B0402040204020203" pitchFamily="34" charset="0"/>
              <a:cs typeface="Segoe UI Semilight" panose="020B0402040204020203" pitchFamily="34" charset="0"/>
              <a:hlinkClick xmlns:r="http://schemas.openxmlformats.org/officeDocument/2006/relationships" r:id="rId1"/>
            </a:rPr>
            <a:t>https://www.dhcs.ca.gov/Pages/Keep-Your-Medi-Cal.aspx</a:t>
          </a:r>
          <a:endParaRPr lang="en-US" sz="1800" b="0" i="0" dirty="0">
            <a:solidFill>
              <a:schemeClr val="accent6">
                <a:lumMod val="75000"/>
              </a:schemeClr>
            </a:solidFill>
            <a:latin typeface="Segoe UI Semilight" panose="020B0402040204020203" pitchFamily="34" charset="0"/>
            <a:cs typeface="Segoe UI Semilight" panose="020B0402040204020203" pitchFamily="34" charset="0"/>
          </a:endParaRPr>
        </a:p>
        <a:p>
          <a:endParaRPr lang="en-US" sz="2000"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4A5ADBCD-836A-C64D-A3CF-2690A53C8CAA}" type="parTrans" cxnId="{47F0EBE2-8610-3B40-BF7C-31E92AA586D9}">
      <dgm:prSet/>
      <dgm:spPr/>
      <dgm:t>
        <a:bodyPr/>
        <a:lstStyle/>
        <a:p>
          <a:endParaRPr lang="en-US"/>
        </a:p>
      </dgm:t>
    </dgm:pt>
    <dgm:pt modelId="{1ABD4AA3-BEB1-8245-A3E4-7EC6166D6F0E}" type="sibTrans" cxnId="{47F0EBE2-8610-3B40-BF7C-31E92AA586D9}">
      <dgm:prSet/>
      <dgm:spPr/>
      <dgm:t>
        <a:bodyPr/>
        <a:lstStyle/>
        <a:p>
          <a:endParaRPr lang="en-US"/>
        </a:p>
      </dgm:t>
    </dgm:pt>
    <dgm:pt modelId="{71D12AB9-793B-DD44-901D-523706FBA39B}">
      <dgm:prSet custT="1"/>
      <dgm:spPr>
        <a:solidFill>
          <a:schemeClr val="accent4">
            <a:lumMod val="20000"/>
            <a:lumOff val="80000"/>
          </a:schemeClr>
        </a:solidFill>
        <a:effectLst>
          <a:outerShdw blurRad="50800" dist="38100" dir="8100000" algn="tr" rotWithShape="0">
            <a:prstClr val="black">
              <a:alpha val="40000"/>
            </a:prstClr>
          </a:outerShdw>
        </a:effectLst>
      </dgm:spPr>
      <dgm:t>
        <a:bodyPr/>
        <a:lstStyle/>
        <a:p>
          <a:r>
            <a:rPr lang="en-US" sz="2000" b="0" i="0" dirty="0">
              <a:solidFill>
                <a:schemeClr val="accent6">
                  <a:lumMod val="75000"/>
                </a:schemeClr>
              </a:solidFill>
              <a:latin typeface="Segoe UI Semilight" panose="020B0402040204020203" pitchFamily="34" charset="0"/>
              <a:cs typeface="Segoe UI Semilight" panose="020B0402040204020203" pitchFamily="34" charset="0"/>
            </a:rPr>
            <a:t>Staff will attempt to identify the correct address through other programs if packets are returned as undeliverable.</a:t>
          </a:r>
        </a:p>
      </dgm:t>
    </dgm:pt>
    <dgm:pt modelId="{773040D8-A5F1-FB4E-8D35-9E183585067D}" type="parTrans" cxnId="{FC9A83CC-A00D-2142-9431-094E4D6E3EDF}">
      <dgm:prSet/>
      <dgm:spPr/>
    </dgm:pt>
    <dgm:pt modelId="{2F8F6072-3418-5A49-B412-CBD9767FAE52}" type="sibTrans" cxnId="{FC9A83CC-A00D-2142-9431-094E4D6E3EDF}">
      <dgm:prSet/>
      <dgm:spPr/>
    </dgm:pt>
    <dgm:pt modelId="{9B98E720-6A10-3F4A-9B95-1A2E01E2DF22}" type="pres">
      <dgm:prSet presAssocID="{FD94A4A9-D2F7-8B48-922A-59E479D7DCEB}" presName="diagram" presStyleCnt="0">
        <dgm:presLayoutVars>
          <dgm:dir/>
          <dgm:resizeHandles val="exact"/>
        </dgm:presLayoutVars>
      </dgm:prSet>
      <dgm:spPr/>
    </dgm:pt>
    <dgm:pt modelId="{033EDCB0-1429-5443-B7AB-A4B32FF4753C}" type="pres">
      <dgm:prSet presAssocID="{AFF2CE0A-AADE-A841-A00D-308C6B2824D8}" presName="node" presStyleLbl="node1" presStyleIdx="0" presStyleCnt="4" custLinFactNeighborX="373" custLinFactNeighborY="-3930">
        <dgm:presLayoutVars>
          <dgm:bulletEnabled val="1"/>
        </dgm:presLayoutVars>
      </dgm:prSet>
      <dgm:spPr/>
    </dgm:pt>
    <dgm:pt modelId="{D41E31F0-B70D-8D49-BB0E-CA827C09F8BB}" type="pres">
      <dgm:prSet presAssocID="{48BD9D20-4610-C84D-8B3E-91624ACF46F2}" presName="sibTrans" presStyleCnt="0"/>
      <dgm:spPr/>
    </dgm:pt>
    <dgm:pt modelId="{FA960A56-A543-7D4D-8148-E0E7CA29EAEE}" type="pres">
      <dgm:prSet presAssocID="{E428C37A-4AAF-E34A-9F4E-C1A950DD43B5}" presName="node" presStyleLbl="node1" presStyleIdx="1" presStyleCnt="4">
        <dgm:presLayoutVars>
          <dgm:bulletEnabled val="1"/>
        </dgm:presLayoutVars>
      </dgm:prSet>
      <dgm:spPr/>
    </dgm:pt>
    <dgm:pt modelId="{32A197EF-554A-9444-B03D-14A51F2E341C}" type="pres">
      <dgm:prSet presAssocID="{BBE45E27-B1AE-DC45-840E-004E2C001A65}" presName="sibTrans" presStyleCnt="0"/>
      <dgm:spPr/>
    </dgm:pt>
    <dgm:pt modelId="{24AF7BEC-B422-BF4D-A585-C6691EE4DA25}" type="pres">
      <dgm:prSet presAssocID="{71D12AB9-793B-DD44-901D-523706FBA39B}" presName="node" presStyleLbl="node1" presStyleIdx="2" presStyleCnt="4">
        <dgm:presLayoutVars>
          <dgm:bulletEnabled val="1"/>
        </dgm:presLayoutVars>
      </dgm:prSet>
      <dgm:spPr/>
    </dgm:pt>
    <dgm:pt modelId="{F0328F9F-D282-B94C-B1A4-58DD71521166}" type="pres">
      <dgm:prSet presAssocID="{2F8F6072-3418-5A49-B412-CBD9767FAE52}" presName="sibTrans" presStyleCnt="0"/>
      <dgm:spPr/>
    </dgm:pt>
    <dgm:pt modelId="{CD797734-255E-8D49-97A0-8E6C46C0467B}" type="pres">
      <dgm:prSet presAssocID="{8965BEC0-01FE-FA48-998C-1CDCB250A1C7}" presName="node" presStyleLbl="node1" presStyleIdx="3" presStyleCnt="4">
        <dgm:presLayoutVars>
          <dgm:bulletEnabled val="1"/>
        </dgm:presLayoutVars>
      </dgm:prSet>
      <dgm:spPr/>
    </dgm:pt>
  </dgm:ptLst>
  <dgm:cxnLst>
    <dgm:cxn modelId="{1910BE04-FEDC-054B-985E-01AE9818FCA7}" type="presOf" srcId="{AFF2CE0A-AADE-A841-A00D-308C6B2824D8}" destId="{033EDCB0-1429-5443-B7AB-A4B32FF4753C}" srcOrd="0" destOrd="0" presId="urn:microsoft.com/office/officeart/2005/8/layout/default"/>
    <dgm:cxn modelId="{C9AFE604-B778-F34C-93EB-BDC6A2B4EC2F}" srcId="{FD94A4A9-D2F7-8B48-922A-59E479D7DCEB}" destId="{AFF2CE0A-AADE-A841-A00D-308C6B2824D8}" srcOrd="0" destOrd="0" parTransId="{560956C5-81F9-564C-9CE4-0D14F88101C1}" sibTransId="{48BD9D20-4610-C84D-8B3E-91624ACF46F2}"/>
    <dgm:cxn modelId="{EB30EC24-F35E-D246-993C-170126359CF1}" type="presOf" srcId="{8965BEC0-01FE-FA48-998C-1CDCB250A1C7}" destId="{CD797734-255E-8D49-97A0-8E6C46C0467B}" srcOrd="0" destOrd="0" presId="urn:microsoft.com/office/officeart/2005/8/layout/default"/>
    <dgm:cxn modelId="{C6014387-5BFC-3B46-9219-E9C830EABD53}" type="presOf" srcId="{E428C37A-4AAF-E34A-9F4E-C1A950DD43B5}" destId="{FA960A56-A543-7D4D-8148-E0E7CA29EAEE}" srcOrd="0" destOrd="0" presId="urn:microsoft.com/office/officeart/2005/8/layout/default"/>
    <dgm:cxn modelId="{C4A63593-63E2-4F48-BD45-CB33F21FEEA5}" srcId="{FD94A4A9-D2F7-8B48-922A-59E479D7DCEB}" destId="{E428C37A-4AAF-E34A-9F4E-C1A950DD43B5}" srcOrd="1" destOrd="0" parTransId="{58E66D38-A084-F64A-AF36-A16FDE5A271C}" sibTransId="{BBE45E27-B1AE-DC45-840E-004E2C001A65}"/>
    <dgm:cxn modelId="{FC9A83CC-A00D-2142-9431-094E4D6E3EDF}" srcId="{FD94A4A9-D2F7-8B48-922A-59E479D7DCEB}" destId="{71D12AB9-793B-DD44-901D-523706FBA39B}" srcOrd="2" destOrd="0" parTransId="{773040D8-A5F1-FB4E-8D35-9E183585067D}" sibTransId="{2F8F6072-3418-5A49-B412-CBD9767FAE52}"/>
    <dgm:cxn modelId="{47F0EBE2-8610-3B40-BF7C-31E92AA586D9}" srcId="{FD94A4A9-D2F7-8B48-922A-59E479D7DCEB}" destId="{8965BEC0-01FE-FA48-998C-1CDCB250A1C7}" srcOrd="3" destOrd="0" parTransId="{4A5ADBCD-836A-C64D-A3CF-2690A53C8CAA}" sibTransId="{1ABD4AA3-BEB1-8245-A3E4-7EC6166D6F0E}"/>
    <dgm:cxn modelId="{BE5148EB-8759-C245-92D6-52105E4C2BC2}" type="presOf" srcId="{71D12AB9-793B-DD44-901D-523706FBA39B}" destId="{24AF7BEC-B422-BF4D-A585-C6691EE4DA25}" srcOrd="0" destOrd="0" presId="urn:microsoft.com/office/officeart/2005/8/layout/default"/>
    <dgm:cxn modelId="{6DE890EC-441D-B34B-8E43-CC2F7C680101}" type="presOf" srcId="{FD94A4A9-D2F7-8B48-922A-59E479D7DCEB}" destId="{9B98E720-6A10-3F4A-9B95-1A2E01E2DF22}" srcOrd="0" destOrd="0" presId="urn:microsoft.com/office/officeart/2005/8/layout/default"/>
    <dgm:cxn modelId="{CB7296ED-8DD5-DC43-AAAB-79BC94A29AF4}" type="presParOf" srcId="{9B98E720-6A10-3F4A-9B95-1A2E01E2DF22}" destId="{033EDCB0-1429-5443-B7AB-A4B32FF4753C}" srcOrd="0" destOrd="0" presId="urn:microsoft.com/office/officeart/2005/8/layout/default"/>
    <dgm:cxn modelId="{33A89953-6B79-234D-A3D7-BAAA6C3AAC3B}" type="presParOf" srcId="{9B98E720-6A10-3F4A-9B95-1A2E01E2DF22}" destId="{D41E31F0-B70D-8D49-BB0E-CA827C09F8BB}" srcOrd="1" destOrd="0" presId="urn:microsoft.com/office/officeart/2005/8/layout/default"/>
    <dgm:cxn modelId="{A57A5AA1-95FF-3E43-9C80-632686063180}" type="presParOf" srcId="{9B98E720-6A10-3F4A-9B95-1A2E01E2DF22}" destId="{FA960A56-A543-7D4D-8148-E0E7CA29EAEE}" srcOrd="2" destOrd="0" presId="urn:microsoft.com/office/officeart/2005/8/layout/default"/>
    <dgm:cxn modelId="{470CAEB9-9602-D34F-9FB8-9E59E8C25C66}" type="presParOf" srcId="{9B98E720-6A10-3F4A-9B95-1A2E01E2DF22}" destId="{32A197EF-554A-9444-B03D-14A51F2E341C}" srcOrd="3" destOrd="0" presId="urn:microsoft.com/office/officeart/2005/8/layout/default"/>
    <dgm:cxn modelId="{48EE3E10-CA09-ED48-8775-6D95F1ADA5D0}" type="presParOf" srcId="{9B98E720-6A10-3F4A-9B95-1A2E01E2DF22}" destId="{24AF7BEC-B422-BF4D-A585-C6691EE4DA25}" srcOrd="4" destOrd="0" presId="urn:microsoft.com/office/officeart/2005/8/layout/default"/>
    <dgm:cxn modelId="{38A3E6AC-86EA-6A41-9918-28D51D7F73B2}" type="presParOf" srcId="{9B98E720-6A10-3F4A-9B95-1A2E01E2DF22}" destId="{F0328F9F-D282-B94C-B1A4-58DD71521166}" srcOrd="5" destOrd="0" presId="urn:microsoft.com/office/officeart/2005/8/layout/default"/>
    <dgm:cxn modelId="{EBB7ABF6-D018-D744-9EA6-C794E1AC9D75}" type="presParOf" srcId="{9B98E720-6A10-3F4A-9B95-1A2E01E2DF22}" destId="{CD797734-255E-8D49-97A0-8E6C46C0467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08BA36-A16A-4C16-8F63-9AEE3FB76278}" type="doc">
      <dgm:prSet loTypeId="urn:microsoft.com/office/officeart/2016/7/layout/HexagonTimeline" loCatId="process" qsTypeId="urn:microsoft.com/office/officeart/2005/8/quickstyle/simple5" qsCatId="simple" csTypeId="urn:microsoft.com/office/officeart/2005/8/colors/accent5_2" csCatId="accent5" phldr="1"/>
      <dgm:spPr/>
      <dgm:t>
        <a:bodyPr/>
        <a:lstStyle/>
        <a:p>
          <a:endParaRPr lang="en-US"/>
        </a:p>
      </dgm:t>
    </dgm:pt>
    <dgm:pt modelId="{79D5E37C-6EE5-46B4-B136-E5E388C14C15}">
      <dgm:prSet custT="1"/>
      <dgm:spPr>
        <a:solidFill>
          <a:schemeClr val="accent1">
            <a:lumMod val="20000"/>
            <a:lumOff val="80000"/>
          </a:schemeClr>
        </a:solidFill>
        <a:ln>
          <a:noFill/>
        </a:ln>
        <a:effectLst/>
      </dgm:spPr>
      <dgm:t>
        <a:bodyPr/>
        <a:lstStyle/>
        <a:p>
          <a:r>
            <a:rPr lang="en-US" sz="1400" b="0" i="0" dirty="0">
              <a:solidFill>
                <a:schemeClr val="accent6">
                  <a:lumMod val="75000"/>
                </a:schemeClr>
              </a:solidFill>
              <a:latin typeface="Segoe UI Semilight" panose="020B0402040204020203" pitchFamily="34" charset="0"/>
              <a:cs typeface="Segoe UI Semilight" panose="020B0402040204020203" pitchFamily="34" charset="0"/>
            </a:rPr>
            <a:t>March 2023</a:t>
          </a:r>
        </a:p>
      </dgm:t>
    </dgm:pt>
    <dgm:pt modelId="{BE57F84A-B207-4C0D-8E09-A4D38A4F8E76}" type="parTrans" cxnId="{BCE39BB1-C22E-497B-987C-BCBDA5A4375D}">
      <dgm:prSet/>
      <dgm:spPr/>
      <dgm:t>
        <a:bodyPr/>
        <a:lstStyle/>
        <a:p>
          <a:endParaRPr lang="en-US"/>
        </a:p>
      </dgm:t>
    </dgm:pt>
    <dgm:pt modelId="{5D7642E4-C295-4232-A0B9-FFB60ECA314A}" type="sibTrans" cxnId="{BCE39BB1-C22E-497B-987C-BCBDA5A4375D}">
      <dgm:prSet/>
      <dgm:spPr/>
      <dgm:t>
        <a:bodyPr/>
        <a:lstStyle/>
        <a:p>
          <a:endParaRPr lang="en-US"/>
        </a:p>
      </dgm:t>
    </dgm:pt>
    <dgm:pt modelId="{3E75349A-CDC7-4946-94A4-E34887B449BA}">
      <dgm:prSet custT="1"/>
      <dgm:spPr/>
      <dgm:t>
        <a:bodyPr/>
        <a:lstStyle/>
        <a:p>
          <a:r>
            <a:rPr lang="en-US" sz="1400" b="0" i="0" dirty="0">
              <a:latin typeface="Segoe UI Semilight" panose="020B0402040204020203" pitchFamily="34" charset="0"/>
              <a:cs typeface="Segoe UI Semilight" panose="020B0402040204020203" pitchFamily="34" charset="0"/>
            </a:rPr>
            <a:t>Continuous Medi-Cal coverage ends</a:t>
          </a:r>
        </a:p>
      </dgm:t>
    </dgm:pt>
    <dgm:pt modelId="{6A082C22-5B54-4131-AEF5-F8B4CD621D35}" type="parTrans" cxnId="{87C2CCCD-2503-438C-8922-672436A9A51E}">
      <dgm:prSet/>
      <dgm:spPr/>
      <dgm:t>
        <a:bodyPr/>
        <a:lstStyle/>
        <a:p>
          <a:endParaRPr lang="en-US"/>
        </a:p>
      </dgm:t>
    </dgm:pt>
    <dgm:pt modelId="{18BA5848-4D28-4878-98D0-6627678AB161}" type="sibTrans" cxnId="{87C2CCCD-2503-438C-8922-672436A9A51E}">
      <dgm:prSet/>
      <dgm:spPr/>
      <dgm:t>
        <a:bodyPr/>
        <a:lstStyle/>
        <a:p>
          <a:endParaRPr lang="en-US"/>
        </a:p>
      </dgm:t>
    </dgm:pt>
    <dgm:pt modelId="{5A7CD7F9-CA4B-4E8F-A1BF-F25860D96E9D}">
      <dgm:prSet custT="1"/>
      <dgm:spPr>
        <a:solidFill>
          <a:schemeClr val="accent2">
            <a:lumMod val="20000"/>
            <a:lumOff val="80000"/>
          </a:schemeClr>
        </a:solidFill>
        <a:ln>
          <a:noFill/>
        </a:ln>
        <a:effectLst/>
      </dgm:spPr>
      <dgm:t>
        <a:bodyPr/>
        <a:lstStyle/>
        <a:p>
          <a:r>
            <a:rPr lang="en-US" sz="1400" b="0" i="0" dirty="0">
              <a:solidFill>
                <a:schemeClr val="accent6">
                  <a:lumMod val="75000"/>
                </a:schemeClr>
              </a:solidFill>
              <a:latin typeface="Segoe UI Semilight" panose="020B0402040204020203" pitchFamily="34" charset="0"/>
              <a:cs typeface="Segoe UI Semilight" panose="020B0402040204020203" pitchFamily="34" charset="0"/>
            </a:rPr>
            <a:t>April 2023</a:t>
          </a:r>
        </a:p>
      </dgm:t>
    </dgm:pt>
    <dgm:pt modelId="{D4EECE8E-3013-448B-9DF7-8C096854C02A}" type="parTrans" cxnId="{8668B309-818E-4D64-A43A-A3D51BDFF9E4}">
      <dgm:prSet/>
      <dgm:spPr/>
      <dgm:t>
        <a:bodyPr/>
        <a:lstStyle/>
        <a:p>
          <a:endParaRPr lang="en-US"/>
        </a:p>
      </dgm:t>
    </dgm:pt>
    <dgm:pt modelId="{22778933-56E6-4E89-B68E-F8578CFE0734}" type="sibTrans" cxnId="{8668B309-818E-4D64-A43A-A3D51BDFF9E4}">
      <dgm:prSet/>
      <dgm:spPr/>
      <dgm:t>
        <a:bodyPr/>
        <a:lstStyle/>
        <a:p>
          <a:endParaRPr lang="en-US"/>
        </a:p>
      </dgm:t>
    </dgm:pt>
    <dgm:pt modelId="{721865A7-48DF-48AF-B013-2706AB04AECB}">
      <dgm:prSet custT="1"/>
      <dgm:spPr/>
      <dgm:t>
        <a:bodyPr/>
        <a:lstStyle/>
        <a:p>
          <a:r>
            <a:rPr lang="en-US" sz="1400" b="0" i="0" noProof="0" dirty="0">
              <a:latin typeface="Segoe UI Semilight" panose="020B0402040204020203" pitchFamily="34" charset="0"/>
              <a:cs typeface="Segoe UI Semilight" panose="020B0402040204020203" pitchFamily="34" charset="0"/>
            </a:rPr>
            <a:t>Unwinding begins</a:t>
          </a:r>
        </a:p>
      </dgm:t>
    </dgm:pt>
    <dgm:pt modelId="{9867F13E-F6DE-45B4-9F66-F9748662E707}" type="parTrans" cxnId="{CD5F7384-F42E-47EB-A5DD-AC4847277DA6}">
      <dgm:prSet/>
      <dgm:spPr/>
      <dgm:t>
        <a:bodyPr/>
        <a:lstStyle/>
        <a:p>
          <a:endParaRPr lang="en-US"/>
        </a:p>
      </dgm:t>
    </dgm:pt>
    <dgm:pt modelId="{C10D6369-C1DA-4ABD-A9C2-1793F41241FC}" type="sibTrans" cxnId="{CD5F7384-F42E-47EB-A5DD-AC4847277DA6}">
      <dgm:prSet/>
      <dgm:spPr/>
      <dgm:t>
        <a:bodyPr/>
        <a:lstStyle/>
        <a:p>
          <a:endParaRPr lang="en-US"/>
        </a:p>
      </dgm:t>
    </dgm:pt>
    <dgm:pt modelId="{6EC236B8-3DCD-4D3B-BA1A-4DDB2D1D0501}">
      <dgm:prSet custT="1"/>
      <dgm:spPr>
        <a:solidFill>
          <a:schemeClr val="accent5">
            <a:lumMod val="20000"/>
            <a:lumOff val="80000"/>
          </a:schemeClr>
        </a:solidFill>
        <a:ln>
          <a:noFill/>
        </a:ln>
        <a:effectLst/>
      </dgm:spPr>
      <dgm:t>
        <a:bodyPr/>
        <a:lstStyle/>
        <a:p>
          <a:r>
            <a:rPr lang="en-US" sz="1400" b="0" i="0" dirty="0">
              <a:solidFill>
                <a:schemeClr val="tx1"/>
              </a:solidFill>
              <a:latin typeface="Segoe UI Semilight" panose="020B0402040204020203" pitchFamily="34" charset="0"/>
              <a:cs typeface="Segoe UI Semilight" panose="020B0402040204020203" pitchFamily="34" charset="0"/>
            </a:rPr>
            <a:t>June 30, 2024</a:t>
          </a:r>
        </a:p>
      </dgm:t>
    </dgm:pt>
    <dgm:pt modelId="{A089C88B-5621-431F-9218-EEAA3DB4532B}" type="parTrans" cxnId="{DEBF011F-DBF0-41C7-AD96-98CB1261F1E6}">
      <dgm:prSet/>
      <dgm:spPr/>
      <dgm:t>
        <a:bodyPr/>
        <a:lstStyle/>
        <a:p>
          <a:endParaRPr lang="en-US"/>
        </a:p>
      </dgm:t>
    </dgm:pt>
    <dgm:pt modelId="{0392B523-7A12-4227-AFCC-1ECAFEDF80F5}" type="sibTrans" cxnId="{DEBF011F-DBF0-41C7-AD96-98CB1261F1E6}">
      <dgm:prSet/>
      <dgm:spPr/>
      <dgm:t>
        <a:bodyPr/>
        <a:lstStyle/>
        <a:p>
          <a:endParaRPr lang="en-US"/>
        </a:p>
      </dgm:t>
    </dgm:pt>
    <dgm:pt modelId="{77CFE12A-47BC-4C5B-8B19-9A3624B335DE}">
      <dgm:prSet custT="1"/>
      <dgm:spPr/>
      <dgm:t>
        <a:bodyPr/>
        <a:lstStyle/>
        <a:p>
          <a:r>
            <a:rPr lang="en-US" sz="1400" b="0" i="0" dirty="0">
              <a:latin typeface="Segoe UI Semilight" panose="020B0402040204020203" pitchFamily="34" charset="0"/>
              <a:cs typeface="Segoe UI Semilight" panose="020B0402040204020203" pitchFamily="34" charset="0"/>
            </a:rPr>
            <a:t>Unwinding ends—California returns to normal eligibility and enrollment </a:t>
          </a:r>
        </a:p>
      </dgm:t>
    </dgm:pt>
    <dgm:pt modelId="{EA77DA41-DCDA-4F52-8093-032D4584C46B}" type="parTrans" cxnId="{E619F6D2-AB4E-4568-AA0D-DD5B723984E4}">
      <dgm:prSet/>
      <dgm:spPr/>
      <dgm:t>
        <a:bodyPr/>
        <a:lstStyle/>
        <a:p>
          <a:endParaRPr lang="en-US"/>
        </a:p>
      </dgm:t>
    </dgm:pt>
    <dgm:pt modelId="{2063576C-C2E8-4611-9778-BA81802BB256}" type="sibTrans" cxnId="{E619F6D2-AB4E-4568-AA0D-DD5B723984E4}">
      <dgm:prSet/>
      <dgm:spPr/>
      <dgm:t>
        <a:bodyPr/>
        <a:lstStyle/>
        <a:p>
          <a:endParaRPr lang="en-US"/>
        </a:p>
      </dgm:t>
    </dgm:pt>
    <dgm:pt modelId="{BA270F43-0C36-4246-8BB8-6065D927DFD3}" type="pres">
      <dgm:prSet presAssocID="{AB08BA36-A16A-4C16-8F63-9AEE3FB76278}" presName="Name0" presStyleCnt="0">
        <dgm:presLayoutVars>
          <dgm:chMax/>
          <dgm:chPref/>
          <dgm:animLvl val="lvl"/>
        </dgm:presLayoutVars>
      </dgm:prSet>
      <dgm:spPr/>
    </dgm:pt>
    <dgm:pt modelId="{DB77968F-28AC-402A-ADE0-64611B01B33F}" type="pres">
      <dgm:prSet presAssocID="{79D5E37C-6EE5-46B4-B136-E5E388C14C15}" presName="composite" presStyleCnt="0"/>
      <dgm:spPr/>
    </dgm:pt>
    <dgm:pt modelId="{87197975-52CC-4703-B090-3C0D7101D171}" type="pres">
      <dgm:prSet presAssocID="{79D5E37C-6EE5-46B4-B136-E5E388C14C15}" presName="Parent1" presStyleLbl="alignNode1" presStyleIdx="0" presStyleCnt="3">
        <dgm:presLayoutVars>
          <dgm:chMax val="1"/>
          <dgm:chPref val="1"/>
          <dgm:bulletEnabled val="1"/>
        </dgm:presLayoutVars>
      </dgm:prSet>
      <dgm:spPr/>
    </dgm:pt>
    <dgm:pt modelId="{95FCF055-303A-4445-9813-7E8E825042F7}" type="pres">
      <dgm:prSet presAssocID="{79D5E37C-6EE5-46B4-B136-E5E388C14C15}" presName="Childtext1" presStyleLbl="revTx" presStyleIdx="0" presStyleCnt="3">
        <dgm:presLayoutVars>
          <dgm:chMax val="0"/>
          <dgm:chPref val="0"/>
          <dgm:bulletEnabled/>
        </dgm:presLayoutVars>
      </dgm:prSet>
      <dgm:spPr/>
    </dgm:pt>
    <dgm:pt modelId="{D01E2BCD-A874-4A1C-89AC-5538E4157620}" type="pres">
      <dgm:prSet presAssocID="{79D5E37C-6EE5-46B4-B136-E5E388C14C15}" presName="ConnectLine" presStyleLbl="sibTrans1D1" presStyleIdx="0" presStyleCnt="3"/>
      <dgm:spPr>
        <a:noFill/>
        <a:ln w="12700" cap="flat" cmpd="sng" algn="in">
          <a:solidFill>
            <a:schemeClr val="accent5">
              <a:hueOff val="0"/>
              <a:satOff val="0"/>
              <a:lumOff val="0"/>
              <a:alphaOff val="0"/>
            </a:schemeClr>
          </a:solidFill>
          <a:prstDash val="dash"/>
        </a:ln>
        <a:effectLst/>
      </dgm:spPr>
    </dgm:pt>
    <dgm:pt modelId="{42FDB9A9-E4A8-41C4-8D31-90A173B96E5C}" type="pres">
      <dgm:prSet presAssocID="{79D5E37C-6EE5-46B4-B136-E5E388C14C15}" presName="ConnectLineEnd" presStyleLbl="node1" presStyleIdx="0" presStyleCnt="3"/>
      <dgm:spPr>
        <a:solidFill>
          <a:schemeClr val="accent1">
            <a:lumMod val="50000"/>
          </a:schemeClr>
        </a:solidFill>
        <a:effectLst/>
      </dgm:spPr>
    </dgm:pt>
    <dgm:pt modelId="{3D54F6D0-2057-4B25-8365-ED10A3FE5FAC}" type="pres">
      <dgm:prSet presAssocID="{79D5E37C-6EE5-46B4-B136-E5E388C14C15}" presName="EmptyPane" presStyleCnt="0"/>
      <dgm:spPr/>
    </dgm:pt>
    <dgm:pt modelId="{9B8552CD-49EF-4C0D-A1E0-14E2B93937C6}" type="pres">
      <dgm:prSet presAssocID="{5D7642E4-C295-4232-A0B9-FFB60ECA314A}" presName="spaceBetweenRectangles" presStyleLbl="fgAcc1" presStyleIdx="0" presStyleCnt="2"/>
      <dgm:spPr/>
    </dgm:pt>
    <dgm:pt modelId="{B9613699-D389-47DE-94A2-9874595052A1}" type="pres">
      <dgm:prSet presAssocID="{5A7CD7F9-CA4B-4E8F-A1BF-F25860D96E9D}" presName="composite" presStyleCnt="0"/>
      <dgm:spPr/>
    </dgm:pt>
    <dgm:pt modelId="{26B4BD2F-FDF2-43F2-B16B-BEB2D2725732}" type="pres">
      <dgm:prSet presAssocID="{5A7CD7F9-CA4B-4E8F-A1BF-F25860D96E9D}" presName="Parent1" presStyleLbl="alignNode1" presStyleIdx="1" presStyleCnt="3">
        <dgm:presLayoutVars>
          <dgm:chMax val="1"/>
          <dgm:chPref val="1"/>
          <dgm:bulletEnabled val="1"/>
        </dgm:presLayoutVars>
      </dgm:prSet>
      <dgm:spPr/>
    </dgm:pt>
    <dgm:pt modelId="{6C70F55F-492B-43E5-837C-20655AECEE3D}" type="pres">
      <dgm:prSet presAssocID="{5A7CD7F9-CA4B-4E8F-A1BF-F25860D96E9D}" presName="Childtext1" presStyleLbl="revTx" presStyleIdx="1" presStyleCnt="3">
        <dgm:presLayoutVars>
          <dgm:chMax val="0"/>
          <dgm:chPref val="0"/>
          <dgm:bulletEnabled/>
        </dgm:presLayoutVars>
      </dgm:prSet>
      <dgm:spPr/>
    </dgm:pt>
    <dgm:pt modelId="{EFE2D3E2-1871-4306-945A-082E4C6DFF62}" type="pres">
      <dgm:prSet presAssocID="{5A7CD7F9-CA4B-4E8F-A1BF-F25860D96E9D}" presName="ConnectLine" presStyleLbl="sibTrans1D1" presStyleIdx="1" presStyleCnt="3"/>
      <dgm:spPr>
        <a:noFill/>
        <a:ln w="12700" cap="flat" cmpd="sng" algn="in">
          <a:solidFill>
            <a:schemeClr val="accent5">
              <a:hueOff val="0"/>
              <a:satOff val="0"/>
              <a:lumOff val="0"/>
              <a:alphaOff val="0"/>
            </a:schemeClr>
          </a:solidFill>
          <a:prstDash val="dash"/>
        </a:ln>
        <a:effectLst/>
      </dgm:spPr>
    </dgm:pt>
    <dgm:pt modelId="{1FA22CC1-F421-42D7-B327-A0748A5CA8CA}" type="pres">
      <dgm:prSet presAssocID="{5A7CD7F9-CA4B-4E8F-A1BF-F25860D96E9D}" presName="ConnectLineEnd" presStyleLbl="node1" presStyleIdx="1" presStyleCnt="3"/>
      <dgm:spPr>
        <a:solidFill>
          <a:schemeClr val="tx1">
            <a:lumMod val="85000"/>
            <a:lumOff val="15000"/>
          </a:schemeClr>
        </a:solidFill>
        <a:effectLst/>
      </dgm:spPr>
    </dgm:pt>
    <dgm:pt modelId="{B9AAF34C-316B-4600-BE86-CE8E2DB2A167}" type="pres">
      <dgm:prSet presAssocID="{5A7CD7F9-CA4B-4E8F-A1BF-F25860D96E9D}" presName="EmptyPane" presStyleCnt="0"/>
      <dgm:spPr/>
    </dgm:pt>
    <dgm:pt modelId="{237EB574-03EA-4B5E-A071-20BFF7A94025}" type="pres">
      <dgm:prSet presAssocID="{22778933-56E6-4E89-B68E-F8578CFE0734}" presName="spaceBetweenRectangles" presStyleLbl="fgAcc1" presStyleIdx="1" presStyleCnt="2"/>
      <dgm:spPr/>
    </dgm:pt>
    <dgm:pt modelId="{8713FAAE-A94E-4C45-80CC-D0CADC2C45F5}" type="pres">
      <dgm:prSet presAssocID="{6EC236B8-3DCD-4D3B-BA1A-4DDB2D1D0501}" presName="composite" presStyleCnt="0"/>
      <dgm:spPr/>
    </dgm:pt>
    <dgm:pt modelId="{42647E7A-7F8D-43C5-B7AA-DB1A84D62562}" type="pres">
      <dgm:prSet presAssocID="{6EC236B8-3DCD-4D3B-BA1A-4DDB2D1D0501}" presName="Parent1" presStyleLbl="alignNode1" presStyleIdx="2" presStyleCnt="3">
        <dgm:presLayoutVars>
          <dgm:chMax val="1"/>
          <dgm:chPref val="1"/>
          <dgm:bulletEnabled val="1"/>
        </dgm:presLayoutVars>
      </dgm:prSet>
      <dgm:spPr/>
    </dgm:pt>
    <dgm:pt modelId="{6459495F-68A2-4439-A9B3-5DDACF24ECD9}" type="pres">
      <dgm:prSet presAssocID="{6EC236B8-3DCD-4D3B-BA1A-4DDB2D1D0501}" presName="Childtext1" presStyleLbl="revTx" presStyleIdx="2" presStyleCnt="3">
        <dgm:presLayoutVars>
          <dgm:chMax val="0"/>
          <dgm:chPref val="0"/>
          <dgm:bulletEnabled/>
        </dgm:presLayoutVars>
      </dgm:prSet>
      <dgm:spPr/>
    </dgm:pt>
    <dgm:pt modelId="{DA9415BC-5F5D-427A-8E4A-15DE1DCD00EC}" type="pres">
      <dgm:prSet presAssocID="{6EC236B8-3DCD-4D3B-BA1A-4DDB2D1D0501}" presName="ConnectLine" presStyleLbl="sibTrans1D1" presStyleIdx="2" presStyleCnt="3"/>
      <dgm:spPr>
        <a:noFill/>
        <a:ln w="12700" cap="flat" cmpd="sng" algn="in">
          <a:solidFill>
            <a:schemeClr val="accent5">
              <a:hueOff val="0"/>
              <a:satOff val="0"/>
              <a:lumOff val="0"/>
              <a:alphaOff val="0"/>
            </a:schemeClr>
          </a:solidFill>
          <a:prstDash val="dash"/>
        </a:ln>
        <a:effectLst/>
      </dgm:spPr>
    </dgm:pt>
    <dgm:pt modelId="{66283014-8366-4F80-A66F-FA0C7794F36F}" type="pres">
      <dgm:prSet presAssocID="{6EC236B8-3DCD-4D3B-BA1A-4DDB2D1D0501}" presName="ConnectLineEnd" presStyleLbl="node1" presStyleIdx="2" presStyleCnt="3"/>
      <dgm:spPr>
        <a:solidFill>
          <a:schemeClr val="bg1">
            <a:lumMod val="75000"/>
          </a:schemeClr>
        </a:solidFill>
        <a:effectLst/>
      </dgm:spPr>
    </dgm:pt>
    <dgm:pt modelId="{AF0F2ED6-BC80-4E40-B2CD-6C12B31151D5}" type="pres">
      <dgm:prSet presAssocID="{6EC236B8-3DCD-4D3B-BA1A-4DDB2D1D0501}" presName="EmptyPane" presStyleCnt="0"/>
      <dgm:spPr/>
    </dgm:pt>
  </dgm:ptLst>
  <dgm:cxnLst>
    <dgm:cxn modelId="{8668B309-818E-4D64-A43A-A3D51BDFF9E4}" srcId="{AB08BA36-A16A-4C16-8F63-9AEE3FB76278}" destId="{5A7CD7F9-CA4B-4E8F-A1BF-F25860D96E9D}" srcOrd="1" destOrd="0" parTransId="{D4EECE8E-3013-448B-9DF7-8C096854C02A}" sibTransId="{22778933-56E6-4E89-B68E-F8578CFE0734}"/>
    <dgm:cxn modelId="{DEBF011F-DBF0-41C7-AD96-98CB1261F1E6}" srcId="{AB08BA36-A16A-4C16-8F63-9AEE3FB76278}" destId="{6EC236B8-3DCD-4D3B-BA1A-4DDB2D1D0501}" srcOrd="2" destOrd="0" parTransId="{A089C88B-5621-431F-9218-EEAA3DB4532B}" sibTransId="{0392B523-7A12-4227-AFCC-1ECAFEDF80F5}"/>
    <dgm:cxn modelId="{56BFC82A-B3C7-4D8B-B364-019866A43DF2}" type="presOf" srcId="{79D5E37C-6EE5-46B4-B136-E5E388C14C15}" destId="{87197975-52CC-4703-B090-3C0D7101D171}" srcOrd="0" destOrd="0" presId="urn:microsoft.com/office/officeart/2016/7/layout/HexagonTimeline"/>
    <dgm:cxn modelId="{37D9742D-B407-42C5-B0AF-29F531C5FE4B}" type="presOf" srcId="{77CFE12A-47BC-4C5B-8B19-9A3624B335DE}" destId="{6459495F-68A2-4439-A9B3-5DDACF24ECD9}" srcOrd="0" destOrd="0" presId="urn:microsoft.com/office/officeart/2016/7/layout/HexagonTimeline"/>
    <dgm:cxn modelId="{EBDB614A-5533-4D48-BD82-CD12634648C8}" type="presOf" srcId="{3E75349A-CDC7-4946-94A4-E34887B449BA}" destId="{95FCF055-303A-4445-9813-7E8E825042F7}" srcOrd="0" destOrd="0" presId="urn:microsoft.com/office/officeart/2016/7/layout/HexagonTimeline"/>
    <dgm:cxn modelId="{F8DCE64F-0CDA-4F47-A51D-A37BFD6B9D59}" type="presOf" srcId="{AB08BA36-A16A-4C16-8F63-9AEE3FB76278}" destId="{BA270F43-0C36-4246-8BB8-6065D927DFD3}" srcOrd="0" destOrd="0" presId="urn:microsoft.com/office/officeart/2016/7/layout/HexagonTimeline"/>
    <dgm:cxn modelId="{CD5F7384-F42E-47EB-A5DD-AC4847277DA6}" srcId="{5A7CD7F9-CA4B-4E8F-A1BF-F25860D96E9D}" destId="{721865A7-48DF-48AF-B013-2706AB04AECB}" srcOrd="0" destOrd="0" parTransId="{9867F13E-F6DE-45B4-9F66-F9748662E707}" sibTransId="{C10D6369-C1DA-4ABD-A9C2-1793F41241FC}"/>
    <dgm:cxn modelId="{BBC024AB-6643-4926-91A5-93900D44CDD9}" type="presOf" srcId="{721865A7-48DF-48AF-B013-2706AB04AECB}" destId="{6C70F55F-492B-43E5-837C-20655AECEE3D}" srcOrd="0" destOrd="0" presId="urn:microsoft.com/office/officeart/2016/7/layout/HexagonTimeline"/>
    <dgm:cxn modelId="{BCE39BB1-C22E-497B-987C-BCBDA5A4375D}" srcId="{AB08BA36-A16A-4C16-8F63-9AEE3FB76278}" destId="{79D5E37C-6EE5-46B4-B136-E5E388C14C15}" srcOrd="0" destOrd="0" parTransId="{BE57F84A-B207-4C0D-8E09-A4D38A4F8E76}" sibTransId="{5D7642E4-C295-4232-A0B9-FFB60ECA314A}"/>
    <dgm:cxn modelId="{87C2CCCD-2503-438C-8922-672436A9A51E}" srcId="{79D5E37C-6EE5-46B4-B136-E5E388C14C15}" destId="{3E75349A-CDC7-4946-94A4-E34887B449BA}" srcOrd="0" destOrd="0" parTransId="{6A082C22-5B54-4131-AEF5-F8B4CD621D35}" sibTransId="{18BA5848-4D28-4878-98D0-6627678AB161}"/>
    <dgm:cxn modelId="{E619F6D2-AB4E-4568-AA0D-DD5B723984E4}" srcId="{6EC236B8-3DCD-4D3B-BA1A-4DDB2D1D0501}" destId="{77CFE12A-47BC-4C5B-8B19-9A3624B335DE}" srcOrd="0" destOrd="0" parTransId="{EA77DA41-DCDA-4F52-8093-032D4584C46B}" sibTransId="{2063576C-C2E8-4611-9778-BA81802BB256}"/>
    <dgm:cxn modelId="{5F68CEE0-D8AC-420D-A3D8-E0DBA8791EB8}" type="presOf" srcId="{5A7CD7F9-CA4B-4E8F-A1BF-F25860D96E9D}" destId="{26B4BD2F-FDF2-43F2-B16B-BEB2D2725732}" srcOrd="0" destOrd="0" presId="urn:microsoft.com/office/officeart/2016/7/layout/HexagonTimeline"/>
    <dgm:cxn modelId="{AD80E6F2-38FF-45B8-94E2-E6E589FE6739}" type="presOf" srcId="{6EC236B8-3DCD-4D3B-BA1A-4DDB2D1D0501}" destId="{42647E7A-7F8D-43C5-B7AA-DB1A84D62562}" srcOrd="0" destOrd="0" presId="urn:microsoft.com/office/officeart/2016/7/layout/HexagonTimeline"/>
    <dgm:cxn modelId="{B88E1EBD-801F-4C31-BE75-DBBD8A06DC99}" type="presParOf" srcId="{BA270F43-0C36-4246-8BB8-6065D927DFD3}" destId="{DB77968F-28AC-402A-ADE0-64611B01B33F}" srcOrd="0" destOrd="0" presId="urn:microsoft.com/office/officeart/2016/7/layout/HexagonTimeline"/>
    <dgm:cxn modelId="{D2B6F50D-D050-47D7-87AB-B741677EF213}" type="presParOf" srcId="{DB77968F-28AC-402A-ADE0-64611B01B33F}" destId="{87197975-52CC-4703-B090-3C0D7101D171}" srcOrd="0" destOrd="0" presId="urn:microsoft.com/office/officeart/2016/7/layout/HexagonTimeline"/>
    <dgm:cxn modelId="{E7B89C9F-BC39-4F7E-B9F4-FCD18352F6D1}" type="presParOf" srcId="{DB77968F-28AC-402A-ADE0-64611B01B33F}" destId="{95FCF055-303A-4445-9813-7E8E825042F7}" srcOrd="1" destOrd="0" presId="urn:microsoft.com/office/officeart/2016/7/layout/HexagonTimeline"/>
    <dgm:cxn modelId="{B66F869E-BCF8-434A-977B-F92DEBD2D74E}" type="presParOf" srcId="{DB77968F-28AC-402A-ADE0-64611B01B33F}" destId="{D01E2BCD-A874-4A1C-89AC-5538E4157620}" srcOrd="2" destOrd="0" presId="urn:microsoft.com/office/officeart/2016/7/layout/HexagonTimeline"/>
    <dgm:cxn modelId="{DEA4149D-1D31-4367-AAA4-C3A793C12B52}" type="presParOf" srcId="{DB77968F-28AC-402A-ADE0-64611B01B33F}" destId="{42FDB9A9-E4A8-41C4-8D31-90A173B96E5C}" srcOrd="3" destOrd="0" presId="urn:microsoft.com/office/officeart/2016/7/layout/HexagonTimeline"/>
    <dgm:cxn modelId="{02E1726A-92D2-42E5-B2C8-D25A44469517}" type="presParOf" srcId="{DB77968F-28AC-402A-ADE0-64611B01B33F}" destId="{3D54F6D0-2057-4B25-8365-ED10A3FE5FAC}" srcOrd="4" destOrd="0" presId="urn:microsoft.com/office/officeart/2016/7/layout/HexagonTimeline"/>
    <dgm:cxn modelId="{49F734AF-39AD-4CCA-B2FA-9633454D1D8D}" type="presParOf" srcId="{BA270F43-0C36-4246-8BB8-6065D927DFD3}" destId="{9B8552CD-49EF-4C0D-A1E0-14E2B93937C6}" srcOrd="1" destOrd="0" presId="urn:microsoft.com/office/officeart/2016/7/layout/HexagonTimeline"/>
    <dgm:cxn modelId="{E0AE7E7D-B690-4553-A347-052F2D67E1C7}" type="presParOf" srcId="{BA270F43-0C36-4246-8BB8-6065D927DFD3}" destId="{B9613699-D389-47DE-94A2-9874595052A1}" srcOrd="2" destOrd="0" presId="urn:microsoft.com/office/officeart/2016/7/layout/HexagonTimeline"/>
    <dgm:cxn modelId="{549A0D3D-F32A-4EB0-B8A9-B6A9E9177C3A}" type="presParOf" srcId="{B9613699-D389-47DE-94A2-9874595052A1}" destId="{26B4BD2F-FDF2-43F2-B16B-BEB2D2725732}" srcOrd="0" destOrd="0" presId="urn:microsoft.com/office/officeart/2016/7/layout/HexagonTimeline"/>
    <dgm:cxn modelId="{2BF5E4F5-C1B7-457A-AAE7-8385CAD99FC1}" type="presParOf" srcId="{B9613699-D389-47DE-94A2-9874595052A1}" destId="{6C70F55F-492B-43E5-837C-20655AECEE3D}" srcOrd="1" destOrd="0" presId="urn:microsoft.com/office/officeart/2016/7/layout/HexagonTimeline"/>
    <dgm:cxn modelId="{63C06404-3690-4964-B886-10BBA95BCCEC}" type="presParOf" srcId="{B9613699-D389-47DE-94A2-9874595052A1}" destId="{EFE2D3E2-1871-4306-945A-082E4C6DFF62}" srcOrd="2" destOrd="0" presId="urn:microsoft.com/office/officeart/2016/7/layout/HexagonTimeline"/>
    <dgm:cxn modelId="{2F2DDBDE-F1FC-41A5-905E-531E19AA631B}" type="presParOf" srcId="{B9613699-D389-47DE-94A2-9874595052A1}" destId="{1FA22CC1-F421-42D7-B327-A0748A5CA8CA}" srcOrd="3" destOrd="0" presId="urn:microsoft.com/office/officeart/2016/7/layout/HexagonTimeline"/>
    <dgm:cxn modelId="{D20EFF5F-B5DA-452C-A36F-6CA0A783032E}" type="presParOf" srcId="{B9613699-D389-47DE-94A2-9874595052A1}" destId="{B9AAF34C-316B-4600-BE86-CE8E2DB2A167}" srcOrd="4" destOrd="0" presId="urn:microsoft.com/office/officeart/2016/7/layout/HexagonTimeline"/>
    <dgm:cxn modelId="{58A13DBD-6EE7-46A3-93A2-57A7073EC670}" type="presParOf" srcId="{BA270F43-0C36-4246-8BB8-6065D927DFD3}" destId="{237EB574-03EA-4B5E-A071-20BFF7A94025}" srcOrd="3" destOrd="0" presId="urn:microsoft.com/office/officeart/2016/7/layout/HexagonTimeline"/>
    <dgm:cxn modelId="{5CFE21CE-9216-4262-88DE-8E74347B84A1}" type="presParOf" srcId="{BA270F43-0C36-4246-8BB8-6065D927DFD3}" destId="{8713FAAE-A94E-4C45-80CC-D0CADC2C45F5}" srcOrd="4" destOrd="0" presId="urn:microsoft.com/office/officeart/2016/7/layout/HexagonTimeline"/>
    <dgm:cxn modelId="{9767D93C-1927-4E18-9B06-9C9922515002}" type="presParOf" srcId="{8713FAAE-A94E-4C45-80CC-D0CADC2C45F5}" destId="{42647E7A-7F8D-43C5-B7AA-DB1A84D62562}" srcOrd="0" destOrd="0" presId="urn:microsoft.com/office/officeart/2016/7/layout/HexagonTimeline"/>
    <dgm:cxn modelId="{A0BC8C4E-9631-4C4D-B1B5-67F3D8039D9D}" type="presParOf" srcId="{8713FAAE-A94E-4C45-80CC-D0CADC2C45F5}" destId="{6459495F-68A2-4439-A9B3-5DDACF24ECD9}" srcOrd="1" destOrd="0" presId="urn:microsoft.com/office/officeart/2016/7/layout/HexagonTimeline"/>
    <dgm:cxn modelId="{2AC3F135-61F4-4121-93E8-68BCF3AE7F1F}" type="presParOf" srcId="{8713FAAE-A94E-4C45-80CC-D0CADC2C45F5}" destId="{DA9415BC-5F5D-427A-8E4A-15DE1DCD00EC}" srcOrd="2" destOrd="0" presId="urn:microsoft.com/office/officeart/2016/7/layout/HexagonTimeline"/>
    <dgm:cxn modelId="{2B07FAA7-1259-4427-830E-DC787E62C767}" type="presParOf" srcId="{8713FAAE-A94E-4C45-80CC-D0CADC2C45F5}" destId="{66283014-8366-4F80-A66F-FA0C7794F36F}" srcOrd="3" destOrd="0" presId="urn:microsoft.com/office/officeart/2016/7/layout/HexagonTimeline"/>
    <dgm:cxn modelId="{3CACEA81-F876-4956-86AA-EB1B446D4EE8}" type="presParOf" srcId="{8713FAAE-A94E-4C45-80CC-D0CADC2C45F5}" destId="{AF0F2ED6-BC80-4E40-B2CD-6C12B31151D5}"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08BA36-A16A-4C16-8F63-9AEE3FB76278}" type="doc">
      <dgm:prSet loTypeId="urn:microsoft.com/office/officeart/2016/7/layout/HexagonTimeline" loCatId="process" qsTypeId="urn:microsoft.com/office/officeart/2005/8/quickstyle/simple5" qsCatId="simple" csTypeId="urn:microsoft.com/office/officeart/2005/8/colors/accent5_2" csCatId="accent5" phldr="1"/>
      <dgm:spPr/>
      <dgm:t>
        <a:bodyPr/>
        <a:lstStyle/>
        <a:p>
          <a:endParaRPr lang="en-US"/>
        </a:p>
      </dgm:t>
    </dgm:pt>
    <dgm:pt modelId="{79D5E37C-6EE5-46B4-B136-E5E388C14C15}">
      <dgm:prSet custT="1"/>
      <dgm:spPr>
        <a:solidFill>
          <a:schemeClr val="accent1">
            <a:lumMod val="20000"/>
            <a:lumOff val="80000"/>
          </a:schemeClr>
        </a:solidFill>
        <a:ln>
          <a:noFill/>
        </a:ln>
        <a:effectLst/>
      </dgm:spPr>
      <dgm:t>
        <a:bodyPr/>
        <a:lstStyle/>
        <a:p>
          <a:r>
            <a:rPr lang="en-US" sz="1400" b="0" i="0" dirty="0">
              <a:solidFill>
                <a:schemeClr val="accent6">
                  <a:lumMod val="75000"/>
                </a:schemeClr>
              </a:solidFill>
              <a:latin typeface="Segoe UI Semilight" panose="020B0402040204020203" pitchFamily="34" charset="0"/>
              <a:cs typeface="Segoe UI Semilight" panose="020B0402040204020203" pitchFamily="34" charset="0"/>
            </a:rPr>
            <a:t>April 2023</a:t>
          </a:r>
        </a:p>
      </dgm:t>
    </dgm:pt>
    <dgm:pt modelId="{BE57F84A-B207-4C0D-8E09-A4D38A4F8E76}" type="parTrans" cxnId="{BCE39BB1-C22E-497B-987C-BCBDA5A4375D}">
      <dgm:prSet/>
      <dgm:spPr/>
      <dgm:t>
        <a:bodyPr/>
        <a:lstStyle/>
        <a:p>
          <a:endParaRPr lang="en-US"/>
        </a:p>
      </dgm:t>
    </dgm:pt>
    <dgm:pt modelId="{5D7642E4-C295-4232-A0B9-FFB60ECA314A}" type="sibTrans" cxnId="{BCE39BB1-C22E-497B-987C-BCBDA5A4375D}">
      <dgm:prSet/>
      <dgm:spPr/>
      <dgm:t>
        <a:bodyPr/>
        <a:lstStyle/>
        <a:p>
          <a:endParaRPr lang="en-US"/>
        </a:p>
      </dgm:t>
    </dgm:pt>
    <dgm:pt modelId="{3E75349A-CDC7-4946-94A4-E34887B449BA}">
      <dgm:prSet custT="1"/>
      <dgm:spPr/>
      <dgm:t>
        <a:bodyPr/>
        <a:lstStyle/>
        <a:p>
          <a:r>
            <a:rPr lang="en-US" sz="1400" b="0" i="0" dirty="0">
              <a:latin typeface="Segoe UI Semilight" panose="020B0402040204020203" pitchFamily="34" charset="0"/>
              <a:cs typeface="Segoe UI Semilight" panose="020B0402040204020203" pitchFamily="34" charset="0"/>
            </a:rPr>
            <a:t>85 days prior, </a:t>
          </a:r>
          <a:r>
            <a:rPr lang="en-US" sz="1400" b="0" i="0" dirty="0">
              <a:solidFill>
                <a:schemeClr val="accent6">
                  <a:lumMod val="75000"/>
                </a:schemeClr>
              </a:solidFill>
              <a:latin typeface="Segoe UI Semilight" panose="020B0402040204020203" pitchFamily="34" charset="0"/>
              <a:cs typeface="Segoe UI Semilight" panose="020B0402040204020203" pitchFamily="34" charset="0"/>
            </a:rPr>
            <a:t>DHCS</a:t>
          </a:r>
          <a:r>
            <a:rPr lang="en-US" sz="1400" b="0" i="0" dirty="0">
              <a:solidFill>
                <a:srgbClr val="0000CC"/>
              </a:solidFill>
              <a:latin typeface="Segoe UI Semilight" panose="020B0402040204020203" pitchFamily="34" charset="0"/>
              <a:cs typeface="Segoe UI Semilight" panose="020B0402040204020203" pitchFamily="34" charset="0"/>
            </a:rPr>
            <a:t> </a:t>
          </a:r>
          <a:r>
            <a:rPr lang="en-US" sz="1400" b="0" i="0" dirty="0">
              <a:latin typeface="Segoe UI Semilight" panose="020B0402040204020203" pitchFamily="34" charset="0"/>
              <a:cs typeface="Segoe UI Semilight" panose="020B0402040204020203" pitchFamily="34" charset="0"/>
            </a:rPr>
            <a:t>initiates an ex parte review to identify beneficiaries with continued eligibility.</a:t>
          </a:r>
        </a:p>
      </dgm:t>
    </dgm:pt>
    <dgm:pt modelId="{6A082C22-5B54-4131-AEF5-F8B4CD621D35}" type="parTrans" cxnId="{87C2CCCD-2503-438C-8922-672436A9A51E}">
      <dgm:prSet/>
      <dgm:spPr/>
      <dgm:t>
        <a:bodyPr/>
        <a:lstStyle/>
        <a:p>
          <a:endParaRPr lang="en-US"/>
        </a:p>
      </dgm:t>
    </dgm:pt>
    <dgm:pt modelId="{18BA5848-4D28-4878-98D0-6627678AB161}" type="sibTrans" cxnId="{87C2CCCD-2503-438C-8922-672436A9A51E}">
      <dgm:prSet/>
      <dgm:spPr/>
      <dgm:t>
        <a:bodyPr/>
        <a:lstStyle/>
        <a:p>
          <a:endParaRPr lang="en-US"/>
        </a:p>
      </dgm:t>
    </dgm:pt>
    <dgm:pt modelId="{5A7CD7F9-CA4B-4E8F-A1BF-F25860D96E9D}">
      <dgm:prSet custT="1"/>
      <dgm:spPr>
        <a:solidFill>
          <a:schemeClr val="accent2">
            <a:lumMod val="20000"/>
            <a:lumOff val="80000"/>
          </a:schemeClr>
        </a:solidFill>
        <a:ln>
          <a:noFill/>
        </a:ln>
        <a:effectLst/>
      </dgm:spPr>
      <dgm:t>
        <a:bodyPr/>
        <a:lstStyle/>
        <a:p>
          <a:r>
            <a:rPr lang="en-US" sz="1400" b="0" i="0" dirty="0">
              <a:solidFill>
                <a:schemeClr val="accent6">
                  <a:lumMod val="75000"/>
                </a:schemeClr>
              </a:solidFill>
              <a:latin typeface="Segoe UI Semilight" panose="020B0402040204020203" pitchFamily="34" charset="0"/>
              <a:cs typeface="Segoe UI Semilight" panose="020B0402040204020203" pitchFamily="34" charset="0"/>
            </a:rPr>
            <a:t>May 2023</a:t>
          </a:r>
        </a:p>
      </dgm:t>
    </dgm:pt>
    <dgm:pt modelId="{D4EECE8E-3013-448B-9DF7-8C096854C02A}" type="parTrans" cxnId="{8668B309-818E-4D64-A43A-A3D51BDFF9E4}">
      <dgm:prSet/>
      <dgm:spPr/>
      <dgm:t>
        <a:bodyPr/>
        <a:lstStyle/>
        <a:p>
          <a:endParaRPr lang="en-US"/>
        </a:p>
      </dgm:t>
    </dgm:pt>
    <dgm:pt modelId="{22778933-56E6-4E89-B68E-F8578CFE0734}" type="sibTrans" cxnId="{8668B309-818E-4D64-A43A-A3D51BDFF9E4}">
      <dgm:prSet/>
      <dgm:spPr/>
      <dgm:t>
        <a:bodyPr/>
        <a:lstStyle/>
        <a:p>
          <a:endParaRPr lang="en-US"/>
        </a:p>
      </dgm:t>
    </dgm:pt>
    <dgm:pt modelId="{721865A7-48DF-48AF-B013-2706AB04AECB}">
      <dgm:prSet custT="1"/>
      <dgm:spPr/>
      <dgm:t>
        <a:bodyPr/>
        <a:lstStyle/>
        <a:p>
          <a:r>
            <a:rPr lang="en-US" sz="1400" b="0" i="0" noProof="0" dirty="0">
              <a:latin typeface="Segoe UI Semilight" panose="020B0402040204020203" pitchFamily="34" charset="0"/>
              <a:cs typeface="Segoe UI Semilight" panose="020B0402040204020203" pitchFamily="34" charset="0"/>
            </a:rPr>
            <a:t>60-75 days prior. DHCS emails annual auto-renewal  packet to beneficiaries whose eligibility must be redetermined.</a:t>
          </a:r>
        </a:p>
      </dgm:t>
    </dgm:pt>
    <dgm:pt modelId="{9867F13E-F6DE-45B4-9F66-F9748662E707}" type="parTrans" cxnId="{CD5F7384-F42E-47EB-A5DD-AC4847277DA6}">
      <dgm:prSet/>
      <dgm:spPr/>
      <dgm:t>
        <a:bodyPr/>
        <a:lstStyle/>
        <a:p>
          <a:endParaRPr lang="en-US"/>
        </a:p>
      </dgm:t>
    </dgm:pt>
    <dgm:pt modelId="{C10D6369-C1DA-4ABD-A9C2-1793F41241FC}" type="sibTrans" cxnId="{CD5F7384-F42E-47EB-A5DD-AC4847277DA6}">
      <dgm:prSet/>
      <dgm:spPr/>
      <dgm:t>
        <a:bodyPr/>
        <a:lstStyle/>
        <a:p>
          <a:endParaRPr lang="en-US"/>
        </a:p>
      </dgm:t>
    </dgm:pt>
    <dgm:pt modelId="{6EC236B8-3DCD-4D3B-BA1A-4DDB2D1D0501}">
      <dgm:prSet custT="1"/>
      <dgm:spPr>
        <a:solidFill>
          <a:schemeClr val="accent5">
            <a:lumMod val="20000"/>
            <a:lumOff val="80000"/>
          </a:schemeClr>
        </a:solidFill>
        <a:ln>
          <a:noFill/>
        </a:ln>
        <a:effectLst/>
      </dgm:spPr>
      <dgm:t>
        <a:bodyPr/>
        <a:lstStyle/>
        <a:p>
          <a:r>
            <a:rPr lang="en-US" sz="1400" b="0" i="0" dirty="0">
              <a:solidFill>
                <a:schemeClr val="tx1"/>
              </a:solidFill>
              <a:latin typeface="Segoe UI Semilight" panose="020B0402040204020203" pitchFamily="34" charset="0"/>
              <a:cs typeface="Segoe UI Semilight" panose="020B0402040204020203" pitchFamily="34" charset="0"/>
            </a:rPr>
            <a:t>June 30, 2023</a:t>
          </a:r>
        </a:p>
      </dgm:t>
    </dgm:pt>
    <dgm:pt modelId="{A089C88B-5621-431F-9218-EEAA3DB4532B}" type="parTrans" cxnId="{DEBF011F-DBF0-41C7-AD96-98CB1261F1E6}">
      <dgm:prSet/>
      <dgm:spPr/>
      <dgm:t>
        <a:bodyPr/>
        <a:lstStyle/>
        <a:p>
          <a:endParaRPr lang="en-US"/>
        </a:p>
      </dgm:t>
    </dgm:pt>
    <dgm:pt modelId="{0392B523-7A12-4227-AFCC-1ECAFEDF80F5}" type="sibTrans" cxnId="{DEBF011F-DBF0-41C7-AD96-98CB1261F1E6}">
      <dgm:prSet/>
      <dgm:spPr/>
      <dgm:t>
        <a:bodyPr/>
        <a:lstStyle/>
        <a:p>
          <a:endParaRPr lang="en-US"/>
        </a:p>
      </dgm:t>
    </dgm:pt>
    <dgm:pt modelId="{77CFE12A-47BC-4C5B-8B19-9A3624B335DE}">
      <dgm:prSet custT="1"/>
      <dgm:spPr/>
      <dgm:t>
        <a:bodyPr/>
        <a:lstStyle/>
        <a:p>
          <a:r>
            <a:rPr lang="en-US" sz="1400" b="0" i="0" dirty="0">
              <a:latin typeface="Segoe UI Semilight" panose="020B0402040204020203" pitchFamily="34" charset="0"/>
              <a:cs typeface="Segoe UI Semilight" panose="020B0402040204020203" pitchFamily="34" charset="0"/>
            </a:rPr>
            <a:t>Final day of eligibility for discontinued beneficiaries</a:t>
          </a:r>
        </a:p>
      </dgm:t>
    </dgm:pt>
    <dgm:pt modelId="{EA77DA41-DCDA-4F52-8093-032D4584C46B}" type="parTrans" cxnId="{E619F6D2-AB4E-4568-AA0D-DD5B723984E4}">
      <dgm:prSet/>
      <dgm:spPr/>
      <dgm:t>
        <a:bodyPr/>
        <a:lstStyle/>
        <a:p>
          <a:endParaRPr lang="en-US"/>
        </a:p>
      </dgm:t>
    </dgm:pt>
    <dgm:pt modelId="{2063576C-C2E8-4611-9778-BA81802BB256}" type="sibTrans" cxnId="{E619F6D2-AB4E-4568-AA0D-DD5B723984E4}">
      <dgm:prSet/>
      <dgm:spPr/>
      <dgm:t>
        <a:bodyPr/>
        <a:lstStyle/>
        <a:p>
          <a:endParaRPr lang="en-US"/>
        </a:p>
      </dgm:t>
    </dgm:pt>
    <dgm:pt modelId="{BA270F43-0C36-4246-8BB8-6065D927DFD3}" type="pres">
      <dgm:prSet presAssocID="{AB08BA36-A16A-4C16-8F63-9AEE3FB76278}" presName="Name0" presStyleCnt="0">
        <dgm:presLayoutVars>
          <dgm:chMax/>
          <dgm:chPref/>
          <dgm:animLvl val="lvl"/>
        </dgm:presLayoutVars>
      </dgm:prSet>
      <dgm:spPr/>
    </dgm:pt>
    <dgm:pt modelId="{DB77968F-28AC-402A-ADE0-64611B01B33F}" type="pres">
      <dgm:prSet presAssocID="{79D5E37C-6EE5-46B4-B136-E5E388C14C15}" presName="composite" presStyleCnt="0"/>
      <dgm:spPr/>
    </dgm:pt>
    <dgm:pt modelId="{87197975-52CC-4703-B090-3C0D7101D171}" type="pres">
      <dgm:prSet presAssocID="{79D5E37C-6EE5-46B4-B136-E5E388C14C15}" presName="Parent1" presStyleLbl="alignNode1" presStyleIdx="0" presStyleCnt="3" custScaleX="229116" custScaleY="110432">
        <dgm:presLayoutVars>
          <dgm:chMax val="1"/>
          <dgm:chPref val="1"/>
          <dgm:bulletEnabled val="1"/>
        </dgm:presLayoutVars>
      </dgm:prSet>
      <dgm:spPr/>
    </dgm:pt>
    <dgm:pt modelId="{95FCF055-303A-4445-9813-7E8E825042F7}" type="pres">
      <dgm:prSet presAssocID="{79D5E37C-6EE5-46B4-B136-E5E388C14C15}" presName="Childtext1" presStyleLbl="revTx" presStyleIdx="0" presStyleCnt="3">
        <dgm:presLayoutVars>
          <dgm:chMax val="0"/>
          <dgm:chPref val="0"/>
          <dgm:bulletEnabled/>
        </dgm:presLayoutVars>
      </dgm:prSet>
      <dgm:spPr/>
    </dgm:pt>
    <dgm:pt modelId="{D01E2BCD-A874-4A1C-89AC-5538E4157620}" type="pres">
      <dgm:prSet presAssocID="{79D5E37C-6EE5-46B4-B136-E5E388C14C15}" presName="ConnectLine" presStyleLbl="sibTrans1D1" presStyleIdx="0" presStyleCnt="3"/>
      <dgm:spPr>
        <a:noFill/>
        <a:ln w="12700" cap="flat" cmpd="sng" algn="in">
          <a:solidFill>
            <a:schemeClr val="accent5">
              <a:hueOff val="0"/>
              <a:satOff val="0"/>
              <a:lumOff val="0"/>
              <a:alphaOff val="0"/>
            </a:schemeClr>
          </a:solidFill>
          <a:prstDash val="dash"/>
        </a:ln>
        <a:effectLst/>
      </dgm:spPr>
    </dgm:pt>
    <dgm:pt modelId="{42FDB9A9-E4A8-41C4-8D31-90A173B96E5C}" type="pres">
      <dgm:prSet presAssocID="{79D5E37C-6EE5-46B4-B136-E5E388C14C15}" presName="ConnectLineEnd" presStyleLbl="node1" presStyleIdx="0" presStyleCnt="3"/>
      <dgm:spPr>
        <a:solidFill>
          <a:schemeClr val="accent1">
            <a:lumMod val="50000"/>
          </a:schemeClr>
        </a:solidFill>
        <a:effectLst/>
      </dgm:spPr>
    </dgm:pt>
    <dgm:pt modelId="{3D54F6D0-2057-4B25-8365-ED10A3FE5FAC}" type="pres">
      <dgm:prSet presAssocID="{79D5E37C-6EE5-46B4-B136-E5E388C14C15}" presName="EmptyPane" presStyleCnt="0"/>
      <dgm:spPr/>
    </dgm:pt>
    <dgm:pt modelId="{9B8552CD-49EF-4C0D-A1E0-14E2B93937C6}" type="pres">
      <dgm:prSet presAssocID="{5D7642E4-C295-4232-A0B9-FFB60ECA314A}" presName="spaceBetweenRectangles" presStyleLbl="fgAcc1" presStyleIdx="0" presStyleCnt="2"/>
      <dgm:spPr/>
    </dgm:pt>
    <dgm:pt modelId="{B9613699-D389-47DE-94A2-9874595052A1}" type="pres">
      <dgm:prSet presAssocID="{5A7CD7F9-CA4B-4E8F-A1BF-F25860D96E9D}" presName="composite" presStyleCnt="0"/>
      <dgm:spPr/>
    </dgm:pt>
    <dgm:pt modelId="{26B4BD2F-FDF2-43F2-B16B-BEB2D2725732}" type="pres">
      <dgm:prSet presAssocID="{5A7CD7F9-CA4B-4E8F-A1BF-F25860D96E9D}" presName="Parent1" presStyleLbl="alignNode1" presStyleIdx="1" presStyleCnt="3" custScaleX="220664">
        <dgm:presLayoutVars>
          <dgm:chMax val="1"/>
          <dgm:chPref val="1"/>
          <dgm:bulletEnabled val="1"/>
        </dgm:presLayoutVars>
      </dgm:prSet>
      <dgm:spPr/>
    </dgm:pt>
    <dgm:pt modelId="{6C70F55F-492B-43E5-837C-20655AECEE3D}" type="pres">
      <dgm:prSet presAssocID="{5A7CD7F9-CA4B-4E8F-A1BF-F25860D96E9D}" presName="Childtext1" presStyleLbl="revTx" presStyleIdx="1" presStyleCnt="3">
        <dgm:presLayoutVars>
          <dgm:chMax val="0"/>
          <dgm:chPref val="0"/>
          <dgm:bulletEnabled/>
        </dgm:presLayoutVars>
      </dgm:prSet>
      <dgm:spPr/>
    </dgm:pt>
    <dgm:pt modelId="{EFE2D3E2-1871-4306-945A-082E4C6DFF62}" type="pres">
      <dgm:prSet presAssocID="{5A7CD7F9-CA4B-4E8F-A1BF-F25860D96E9D}" presName="ConnectLine" presStyleLbl="sibTrans1D1" presStyleIdx="1" presStyleCnt="3"/>
      <dgm:spPr>
        <a:noFill/>
        <a:ln w="12700" cap="flat" cmpd="sng" algn="in">
          <a:solidFill>
            <a:schemeClr val="accent5">
              <a:hueOff val="0"/>
              <a:satOff val="0"/>
              <a:lumOff val="0"/>
              <a:alphaOff val="0"/>
            </a:schemeClr>
          </a:solidFill>
          <a:prstDash val="dash"/>
        </a:ln>
        <a:effectLst/>
      </dgm:spPr>
    </dgm:pt>
    <dgm:pt modelId="{1FA22CC1-F421-42D7-B327-A0748A5CA8CA}" type="pres">
      <dgm:prSet presAssocID="{5A7CD7F9-CA4B-4E8F-A1BF-F25860D96E9D}" presName="ConnectLineEnd" presStyleLbl="node1" presStyleIdx="1" presStyleCnt="3"/>
      <dgm:spPr>
        <a:solidFill>
          <a:schemeClr val="tx1">
            <a:lumMod val="85000"/>
            <a:lumOff val="15000"/>
          </a:schemeClr>
        </a:solidFill>
        <a:effectLst/>
      </dgm:spPr>
    </dgm:pt>
    <dgm:pt modelId="{B9AAF34C-316B-4600-BE86-CE8E2DB2A167}" type="pres">
      <dgm:prSet presAssocID="{5A7CD7F9-CA4B-4E8F-A1BF-F25860D96E9D}" presName="EmptyPane" presStyleCnt="0"/>
      <dgm:spPr/>
    </dgm:pt>
    <dgm:pt modelId="{237EB574-03EA-4B5E-A071-20BFF7A94025}" type="pres">
      <dgm:prSet presAssocID="{22778933-56E6-4E89-B68E-F8578CFE0734}" presName="spaceBetweenRectangles" presStyleLbl="fgAcc1" presStyleIdx="1" presStyleCnt="2"/>
      <dgm:spPr/>
    </dgm:pt>
    <dgm:pt modelId="{8713FAAE-A94E-4C45-80CC-D0CADC2C45F5}" type="pres">
      <dgm:prSet presAssocID="{6EC236B8-3DCD-4D3B-BA1A-4DDB2D1D0501}" presName="composite" presStyleCnt="0"/>
      <dgm:spPr/>
    </dgm:pt>
    <dgm:pt modelId="{42647E7A-7F8D-43C5-B7AA-DB1A84D62562}" type="pres">
      <dgm:prSet presAssocID="{6EC236B8-3DCD-4D3B-BA1A-4DDB2D1D0501}" presName="Parent1" presStyleLbl="alignNode1" presStyleIdx="2" presStyleCnt="3" custScaleX="159830">
        <dgm:presLayoutVars>
          <dgm:chMax val="1"/>
          <dgm:chPref val="1"/>
          <dgm:bulletEnabled val="1"/>
        </dgm:presLayoutVars>
      </dgm:prSet>
      <dgm:spPr/>
    </dgm:pt>
    <dgm:pt modelId="{6459495F-68A2-4439-A9B3-5DDACF24ECD9}" type="pres">
      <dgm:prSet presAssocID="{6EC236B8-3DCD-4D3B-BA1A-4DDB2D1D0501}" presName="Childtext1" presStyleLbl="revTx" presStyleIdx="2" presStyleCnt="3">
        <dgm:presLayoutVars>
          <dgm:chMax val="0"/>
          <dgm:chPref val="0"/>
          <dgm:bulletEnabled/>
        </dgm:presLayoutVars>
      </dgm:prSet>
      <dgm:spPr/>
    </dgm:pt>
    <dgm:pt modelId="{DA9415BC-5F5D-427A-8E4A-15DE1DCD00EC}" type="pres">
      <dgm:prSet presAssocID="{6EC236B8-3DCD-4D3B-BA1A-4DDB2D1D0501}" presName="ConnectLine" presStyleLbl="sibTrans1D1" presStyleIdx="2" presStyleCnt="3"/>
      <dgm:spPr>
        <a:noFill/>
        <a:ln w="12700" cap="flat" cmpd="sng" algn="in">
          <a:solidFill>
            <a:schemeClr val="accent5">
              <a:hueOff val="0"/>
              <a:satOff val="0"/>
              <a:lumOff val="0"/>
              <a:alphaOff val="0"/>
            </a:schemeClr>
          </a:solidFill>
          <a:prstDash val="dash"/>
        </a:ln>
        <a:effectLst/>
      </dgm:spPr>
    </dgm:pt>
    <dgm:pt modelId="{66283014-8366-4F80-A66F-FA0C7794F36F}" type="pres">
      <dgm:prSet presAssocID="{6EC236B8-3DCD-4D3B-BA1A-4DDB2D1D0501}" presName="ConnectLineEnd" presStyleLbl="node1" presStyleIdx="2" presStyleCnt="3"/>
      <dgm:spPr>
        <a:solidFill>
          <a:schemeClr val="bg1">
            <a:lumMod val="75000"/>
          </a:schemeClr>
        </a:solidFill>
        <a:effectLst/>
      </dgm:spPr>
    </dgm:pt>
    <dgm:pt modelId="{AF0F2ED6-BC80-4E40-B2CD-6C12B31151D5}" type="pres">
      <dgm:prSet presAssocID="{6EC236B8-3DCD-4D3B-BA1A-4DDB2D1D0501}" presName="EmptyPane" presStyleCnt="0"/>
      <dgm:spPr/>
    </dgm:pt>
  </dgm:ptLst>
  <dgm:cxnLst>
    <dgm:cxn modelId="{8668B309-818E-4D64-A43A-A3D51BDFF9E4}" srcId="{AB08BA36-A16A-4C16-8F63-9AEE3FB76278}" destId="{5A7CD7F9-CA4B-4E8F-A1BF-F25860D96E9D}" srcOrd="1" destOrd="0" parTransId="{D4EECE8E-3013-448B-9DF7-8C096854C02A}" sibTransId="{22778933-56E6-4E89-B68E-F8578CFE0734}"/>
    <dgm:cxn modelId="{DEBF011F-DBF0-41C7-AD96-98CB1261F1E6}" srcId="{AB08BA36-A16A-4C16-8F63-9AEE3FB76278}" destId="{6EC236B8-3DCD-4D3B-BA1A-4DDB2D1D0501}" srcOrd="2" destOrd="0" parTransId="{A089C88B-5621-431F-9218-EEAA3DB4532B}" sibTransId="{0392B523-7A12-4227-AFCC-1ECAFEDF80F5}"/>
    <dgm:cxn modelId="{56BFC82A-B3C7-4D8B-B364-019866A43DF2}" type="presOf" srcId="{79D5E37C-6EE5-46B4-B136-E5E388C14C15}" destId="{87197975-52CC-4703-B090-3C0D7101D171}" srcOrd="0" destOrd="0" presId="urn:microsoft.com/office/officeart/2016/7/layout/HexagonTimeline"/>
    <dgm:cxn modelId="{37D9742D-B407-42C5-B0AF-29F531C5FE4B}" type="presOf" srcId="{77CFE12A-47BC-4C5B-8B19-9A3624B335DE}" destId="{6459495F-68A2-4439-A9B3-5DDACF24ECD9}" srcOrd="0" destOrd="0" presId="urn:microsoft.com/office/officeart/2016/7/layout/HexagonTimeline"/>
    <dgm:cxn modelId="{EBDB614A-5533-4D48-BD82-CD12634648C8}" type="presOf" srcId="{3E75349A-CDC7-4946-94A4-E34887B449BA}" destId="{95FCF055-303A-4445-9813-7E8E825042F7}" srcOrd="0" destOrd="0" presId="urn:microsoft.com/office/officeart/2016/7/layout/HexagonTimeline"/>
    <dgm:cxn modelId="{F8DCE64F-0CDA-4F47-A51D-A37BFD6B9D59}" type="presOf" srcId="{AB08BA36-A16A-4C16-8F63-9AEE3FB76278}" destId="{BA270F43-0C36-4246-8BB8-6065D927DFD3}" srcOrd="0" destOrd="0" presId="urn:microsoft.com/office/officeart/2016/7/layout/HexagonTimeline"/>
    <dgm:cxn modelId="{CD5F7384-F42E-47EB-A5DD-AC4847277DA6}" srcId="{5A7CD7F9-CA4B-4E8F-A1BF-F25860D96E9D}" destId="{721865A7-48DF-48AF-B013-2706AB04AECB}" srcOrd="0" destOrd="0" parTransId="{9867F13E-F6DE-45B4-9F66-F9748662E707}" sibTransId="{C10D6369-C1DA-4ABD-A9C2-1793F41241FC}"/>
    <dgm:cxn modelId="{BBC024AB-6643-4926-91A5-93900D44CDD9}" type="presOf" srcId="{721865A7-48DF-48AF-B013-2706AB04AECB}" destId="{6C70F55F-492B-43E5-837C-20655AECEE3D}" srcOrd="0" destOrd="0" presId="urn:microsoft.com/office/officeart/2016/7/layout/HexagonTimeline"/>
    <dgm:cxn modelId="{BCE39BB1-C22E-497B-987C-BCBDA5A4375D}" srcId="{AB08BA36-A16A-4C16-8F63-9AEE3FB76278}" destId="{79D5E37C-6EE5-46B4-B136-E5E388C14C15}" srcOrd="0" destOrd="0" parTransId="{BE57F84A-B207-4C0D-8E09-A4D38A4F8E76}" sibTransId="{5D7642E4-C295-4232-A0B9-FFB60ECA314A}"/>
    <dgm:cxn modelId="{87C2CCCD-2503-438C-8922-672436A9A51E}" srcId="{79D5E37C-6EE5-46B4-B136-E5E388C14C15}" destId="{3E75349A-CDC7-4946-94A4-E34887B449BA}" srcOrd="0" destOrd="0" parTransId="{6A082C22-5B54-4131-AEF5-F8B4CD621D35}" sibTransId="{18BA5848-4D28-4878-98D0-6627678AB161}"/>
    <dgm:cxn modelId="{E619F6D2-AB4E-4568-AA0D-DD5B723984E4}" srcId="{6EC236B8-3DCD-4D3B-BA1A-4DDB2D1D0501}" destId="{77CFE12A-47BC-4C5B-8B19-9A3624B335DE}" srcOrd="0" destOrd="0" parTransId="{EA77DA41-DCDA-4F52-8093-032D4584C46B}" sibTransId="{2063576C-C2E8-4611-9778-BA81802BB256}"/>
    <dgm:cxn modelId="{5F68CEE0-D8AC-420D-A3D8-E0DBA8791EB8}" type="presOf" srcId="{5A7CD7F9-CA4B-4E8F-A1BF-F25860D96E9D}" destId="{26B4BD2F-FDF2-43F2-B16B-BEB2D2725732}" srcOrd="0" destOrd="0" presId="urn:microsoft.com/office/officeart/2016/7/layout/HexagonTimeline"/>
    <dgm:cxn modelId="{AD80E6F2-38FF-45B8-94E2-E6E589FE6739}" type="presOf" srcId="{6EC236B8-3DCD-4D3B-BA1A-4DDB2D1D0501}" destId="{42647E7A-7F8D-43C5-B7AA-DB1A84D62562}" srcOrd="0" destOrd="0" presId="urn:microsoft.com/office/officeart/2016/7/layout/HexagonTimeline"/>
    <dgm:cxn modelId="{B88E1EBD-801F-4C31-BE75-DBBD8A06DC99}" type="presParOf" srcId="{BA270F43-0C36-4246-8BB8-6065D927DFD3}" destId="{DB77968F-28AC-402A-ADE0-64611B01B33F}" srcOrd="0" destOrd="0" presId="urn:microsoft.com/office/officeart/2016/7/layout/HexagonTimeline"/>
    <dgm:cxn modelId="{D2B6F50D-D050-47D7-87AB-B741677EF213}" type="presParOf" srcId="{DB77968F-28AC-402A-ADE0-64611B01B33F}" destId="{87197975-52CC-4703-B090-3C0D7101D171}" srcOrd="0" destOrd="0" presId="urn:microsoft.com/office/officeart/2016/7/layout/HexagonTimeline"/>
    <dgm:cxn modelId="{E7B89C9F-BC39-4F7E-B9F4-FCD18352F6D1}" type="presParOf" srcId="{DB77968F-28AC-402A-ADE0-64611B01B33F}" destId="{95FCF055-303A-4445-9813-7E8E825042F7}" srcOrd="1" destOrd="0" presId="urn:microsoft.com/office/officeart/2016/7/layout/HexagonTimeline"/>
    <dgm:cxn modelId="{B66F869E-BCF8-434A-977B-F92DEBD2D74E}" type="presParOf" srcId="{DB77968F-28AC-402A-ADE0-64611B01B33F}" destId="{D01E2BCD-A874-4A1C-89AC-5538E4157620}" srcOrd="2" destOrd="0" presId="urn:microsoft.com/office/officeart/2016/7/layout/HexagonTimeline"/>
    <dgm:cxn modelId="{DEA4149D-1D31-4367-AAA4-C3A793C12B52}" type="presParOf" srcId="{DB77968F-28AC-402A-ADE0-64611B01B33F}" destId="{42FDB9A9-E4A8-41C4-8D31-90A173B96E5C}" srcOrd="3" destOrd="0" presId="urn:microsoft.com/office/officeart/2016/7/layout/HexagonTimeline"/>
    <dgm:cxn modelId="{02E1726A-92D2-42E5-B2C8-D25A44469517}" type="presParOf" srcId="{DB77968F-28AC-402A-ADE0-64611B01B33F}" destId="{3D54F6D0-2057-4B25-8365-ED10A3FE5FAC}" srcOrd="4" destOrd="0" presId="urn:microsoft.com/office/officeart/2016/7/layout/HexagonTimeline"/>
    <dgm:cxn modelId="{49F734AF-39AD-4CCA-B2FA-9633454D1D8D}" type="presParOf" srcId="{BA270F43-0C36-4246-8BB8-6065D927DFD3}" destId="{9B8552CD-49EF-4C0D-A1E0-14E2B93937C6}" srcOrd="1" destOrd="0" presId="urn:microsoft.com/office/officeart/2016/7/layout/HexagonTimeline"/>
    <dgm:cxn modelId="{E0AE7E7D-B690-4553-A347-052F2D67E1C7}" type="presParOf" srcId="{BA270F43-0C36-4246-8BB8-6065D927DFD3}" destId="{B9613699-D389-47DE-94A2-9874595052A1}" srcOrd="2" destOrd="0" presId="urn:microsoft.com/office/officeart/2016/7/layout/HexagonTimeline"/>
    <dgm:cxn modelId="{549A0D3D-F32A-4EB0-B8A9-B6A9E9177C3A}" type="presParOf" srcId="{B9613699-D389-47DE-94A2-9874595052A1}" destId="{26B4BD2F-FDF2-43F2-B16B-BEB2D2725732}" srcOrd="0" destOrd="0" presId="urn:microsoft.com/office/officeart/2016/7/layout/HexagonTimeline"/>
    <dgm:cxn modelId="{2BF5E4F5-C1B7-457A-AAE7-8385CAD99FC1}" type="presParOf" srcId="{B9613699-D389-47DE-94A2-9874595052A1}" destId="{6C70F55F-492B-43E5-837C-20655AECEE3D}" srcOrd="1" destOrd="0" presId="urn:microsoft.com/office/officeart/2016/7/layout/HexagonTimeline"/>
    <dgm:cxn modelId="{63C06404-3690-4964-B886-10BBA95BCCEC}" type="presParOf" srcId="{B9613699-D389-47DE-94A2-9874595052A1}" destId="{EFE2D3E2-1871-4306-945A-082E4C6DFF62}" srcOrd="2" destOrd="0" presId="urn:microsoft.com/office/officeart/2016/7/layout/HexagonTimeline"/>
    <dgm:cxn modelId="{2F2DDBDE-F1FC-41A5-905E-531E19AA631B}" type="presParOf" srcId="{B9613699-D389-47DE-94A2-9874595052A1}" destId="{1FA22CC1-F421-42D7-B327-A0748A5CA8CA}" srcOrd="3" destOrd="0" presId="urn:microsoft.com/office/officeart/2016/7/layout/HexagonTimeline"/>
    <dgm:cxn modelId="{D20EFF5F-B5DA-452C-A36F-6CA0A783032E}" type="presParOf" srcId="{B9613699-D389-47DE-94A2-9874595052A1}" destId="{B9AAF34C-316B-4600-BE86-CE8E2DB2A167}" srcOrd="4" destOrd="0" presId="urn:microsoft.com/office/officeart/2016/7/layout/HexagonTimeline"/>
    <dgm:cxn modelId="{58A13DBD-6EE7-46A3-93A2-57A7073EC670}" type="presParOf" srcId="{BA270F43-0C36-4246-8BB8-6065D927DFD3}" destId="{237EB574-03EA-4B5E-A071-20BFF7A94025}" srcOrd="3" destOrd="0" presId="urn:microsoft.com/office/officeart/2016/7/layout/HexagonTimeline"/>
    <dgm:cxn modelId="{5CFE21CE-9216-4262-88DE-8E74347B84A1}" type="presParOf" srcId="{BA270F43-0C36-4246-8BB8-6065D927DFD3}" destId="{8713FAAE-A94E-4C45-80CC-D0CADC2C45F5}" srcOrd="4" destOrd="0" presId="urn:microsoft.com/office/officeart/2016/7/layout/HexagonTimeline"/>
    <dgm:cxn modelId="{9767D93C-1927-4E18-9B06-9C9922515002}" type="presParOf" srcId="{8713FAAE-A94E-4C45-80CC-D0CADC2C45F5}" destId="{42647E7A-7F8D-43C5-B7AA-DB1A84D62562}" srcOrd="0" destOrd="0" presId="urn:microsoft.com/office/officeart/2016/7/layout/HexagonTimeline"/>
    <dgm:cxn modelId="{A0BC8C4E-9631-4C4D-B1B5-67F3D8039D9D}" type="presParOf" srcId="{8713FAAE-A94E-4C45-80CC-D0CADC2C45F5}" destId="{6459495F-68A2-4439-A9B3-5DDACF24ECD9}" srcOrd="1" destOrd="0" presId="urn:microsoft.com/office/officeart/2016/7/layout/HexagonTimeline"/>
    <dgm:cxn modelId="{2AC3F135-61F4-4121-93E8-68BCF3AE7F1F}" type="presParOf" srcId="{8713FAAE-A94E-4C45-80CC-D0CADC2C45F5}" destId="{DA9415BC-5F5D-427A-8E4A-15DE1DCD00EC}" srcOrd="2" destOrd="0" presId="urn:microsoft.com/office/officeart/2016/7/layout/HexagonTimeline"/>
    <dgm:cxn modelId="{2B07FAA7-1259-4427-830E-DC787E62C767}" type="presParOf" srcId="{8713FAAE-A94E-4C45-80CC-D0CADC2C45F5}" destId="{66283014-8366-4F80-A66F-FA0C7794F36F}" srcOrd="3" destOrd="0" presId="urn:microsoft.com/office/officeart/2016/7/layout/HexagonTimeline"/>
    <dgm:cxn modelId="{3CACEA81-F876-4956-86AA-EB1B446D4EE8}" type="presParOf" srcId="{8713FAAE-A94E-4C45-80CC-D0CADC2C45F5}" destId="{AF0F2ED6-BC80-4E40-B2CD-6C12B31151D5}"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F104E7-2F2A-D447-95F3-8940CC5E2721}" type="doc">
      <dgm:prSet loTypeId="urn:microsoft.com/office/officeart/2005/8/layout/default"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b="0" i="0" baseline="0" dirty="0">
              <a:solidFill>
                <a:schemeClr val="accent6">
                  <a:lumMod val="75000"/>
                </a:schemeClr>
              </a:solidFill>
              <a:latin typeface="Segoe UI Semilight" panose="020B0402040204020203" pitchFamily="34" charset="0"/>
              <a:cs typeface="Segoe UI Semilight" panose="020B0402040204020203" pitchFamily="34" charset="0"/>
            </a:rPr>
            <a:t>Identify the staff or contractors who will work on this project – a coordinator, outreach staff, and a data person.</a:t>
          </a:r>
          <a:endParaRPr lang="en-US"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F3C1450C-98E3-2341-B9DC-F75770888683}">
      <dgm:prSet/>
      <dgm:spPr>
        <a:solidFill>
          <a:schemeClr val="accent5">
            <a:lumMod val="20000"/>
            <a:lumOff val="80000"/>
          </a:schemeClr>
        </a:solidFill>
        <a:effectLst>
          <a:outerShdw blurRad="50800" dist="38100" dir="8100000" algn="tr" rotWithShape="0">
            <a:prstClr val="black">
              <a:alpha val="40000"/>
            </a:prstClr>
          </a:outerShdw>
        </a:effectLst>
      </dgm:spPr>
      <dgm:t>
        <a:bodyPr/>
        <a:lstStyle/>
        <a:p>
          <a:r>
            <a:rPr lang="en-US" b="0" i="0" baseline="0" dirty="0">
              <a:solidFill>
                <a:schemeClr val="accent6">
                  <a:lumMod val="75000"/>
                </a:schemeClr>
              </a:solidFill>
              <a:latin typeface="Segoe UI Semilight" panose="020B0402040204020203" pitchFamily="34" charset="0"/>
              <a:cs typeface="Segoe UI Semilight" panose="020B0402040204020203" pitchFamily="34" charset="0"/>
            </a:rPr>
            <a:t>Find them a physical space to use as a hub.</a:t>
          </a:r>
          <a:endParaRPr lang="en-US"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28B0F6B8-246E-AD40-9867-F1F3FB3F9571}" type="parTrans" cxnId="{DDD74BBC-B3A1-B74D-8EE5-FBC829CC2D5E}">
      <dgm:prSet/>
      <dgm:spPr/>
      <dgm:t>
        <a:bodyPr/>
        <a:lstStyle/>
        <a:p>
          <a:endParaRPr lang="en-US"/>
        </a:p>
      </dgm:t>
    </dgm:pt>
    <dgm:pt modelId="{3487D922-3B7A-D74B-A830-CD2EE5BF6A95}" type="sibTrans" cxnId="{DDD74BBC-B3A1-B74D-8EE5-FBC829CC2D5E}">
      <dgm:prSet/>
      <dgm:spPr/>
      <dgm:t>
        <a:bodyPr/>
        <a:lstStyle/>
        <a:p>
          <a:endParaRPr lang="en-US"/>
        </a:p>
      </dgm:t>
    </dgm:pt>
    <dgm:pt modelId="{6212763F-AE34-3E4F-976C-25292CFEC360}">
      <dgm:prSet/>
      <dgm:spPr>
        <a:solidFill>
          <a:schemeClr val="accent2">
            <a:lumMod val="20000"/>
            <a:lumOff val="80000"/>
          </a:schemeClr>
        </a:solidFill>
        <a:effectLst>
          <a:outerShdw blurRad="50800" dist="38100" dir="8100000" algn="tr" rotWithShape="0">
            <a:prstClr val="black">
              <a:alpha val="40000"/>
            </a:prstClr>
          </a:outerShdw>
        </a:effectLst>
      </dgm:spPr>
      <dgm:t>
        <a:bodyPr/>
        <a:lstStyle/>
        <a:p>
          <a:r>
            <a:rPr lang="en-US" b="0" i="0" baseline="0" dirty="0">
              <a:solidFill>
                <a:schemeClr val="accent6">
                  <a:lumMod val="75000"/>
                </a:schemeClr>
              </a:solidFill>
              <a:latin typeface="Segoe UI Semilight" panose="020B0402040204020203" pitchFamily="34" charset="0"/>
              <a:cs typeface="Segoe UI Semilight" panose="020B0402040204020203" pitchFamily="34" charset="0"/>
            </a:rPr>
            <a:t>Enroll the coordinator and outreach staff as Medi-Cal Ambassadors so they have ongoing access to DHCS outreach materials.</a:t>
          </a:r>
          <a:endParaRPr lang="en-US"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76932CF1-1066-6A43-BC86-2E12BCCCC74B}" type="parTrans" cxnId="{C38C67B8-BFA6-5C4C-BEEC-AB299267E0A0}">
      <dgm:prSet/>
      <dgm:spPr/>
      <dgm:t>
        <a:bodyPr/>
        <a:lstStyle/>
        <a:p>
          <a:endParaRPr lang="en-US"/>
        </a:p>
      </dgm:t>
    </dgm:pt>
    <dgm:pt modelId="{D8228AAE-5534-4347-BC5F-7F1B9BAF5DCF}" type="sibTrans" cxnId="{C38C67B8-BFA6-5C4C-BEEC-AB299267E0A0}">
      <dgm:prSet/>
      <dgm:spPr/>
      <dgm:t>
        <a:bodyPr/>
        <a:lstStyle/>
        <a:p>
          <a:endParaRPr lang="en-US"/>
        </a:p>
      </dgm:t>
    </dgm:pt>
    <dgm:pt modelId="{2E166A7C-33CE-1E44-8C7D-53346D752DCC}">
      <dgm:prSet/>
      <dgm:spPr>
        <a:solidFill>
          <a:schemeClr val="accent3">
            <a:lumMod val="20000"/>
            <a:lumOff val="80000"/>
          </a:schemeClr>
        </a:solidFill>
        <a:effectLst>
          <a:outerShdw blurRad="50800" dist="38100" dir="8100000" algn="tr" rotWithShape="0">
            <a:prstClr val="black">
              <a:alpha val="40000"/>
            </a:prstClr>
          </a:outerShdw>
        </a:effectLst>
      </dgm:spPr>
      <dgm:t>
        <a:bodyPr/>
        <a:lstStyle/>
        <a:p>
          <a:r>
            <a:rPr lang="en-US" b="0" i="0" baseline="0" dirty="0">
              <a:solidFill>
                <a:schemeClr val="accent6">
                  <a:lumMod val="75000"/>
                </a:schemeClr>
              </a:solidFill>
              <a:latin typeface="Segoe UI Semilight" panose="020B0402040204020203" pitchFamily="34" charset="0"/>
              <a:cs typeface="Segoe UI Semilight" panose="020B0402040204020203" pitchFamily="34" charset="0"/>
            </a:rPr>
            <a:t>Train them on the outreach process.</a:t>
          </a:r>
          <a:endParaRPr lang="en-US" b="0" i="0" dirty="0">
            <a:solidFill>
              <a:schemeClr val="accent6">
                <a:lumMod val="75000"/>
              </a:schemeClr>
            </a:solidFill>
            <a:latin typeface="Segoe UI Semilight" panose="020B0402040204020203" pitchFamily="34" charset="0"/>
            <a:cs typeface="Segoe UI Semilight" panose="020B0402040204020203" pitchFamily="34" charset="0"/>
          </a:endParaRPr>
        </a:p>
      </dgm:t>
    </dgm:pt>
    <dgm:pt modelId="{A0450E8B-196D-0A43-A1C5-AA415C73198C}" type="parTrans" cxnId="{20496C26-AB09-5E47-B943-2A9956B81591}">
      <dgm:prSet/>
      <dgm:spPr/>
      <dgm:t>
        <a:bodyPr/>
        <a:lstStyle/>
        <a:p>
          <a:endParaRPr lang="en-US"/>
        </a:p>
      </dgm:t>
    </dgm:pt>
    <dgm:pt modelId="{371BD977-618C-8349-A9E9-8DE9F688E19B}" type="sibTrans" cxnId="{20496C26-AB09-5E47-B943-2A9956B81591}">
      <dgm:prSet/>
      <dgm:spPr/>
      <dgm:t>
        <a:bodyPr/>
        <a:lstStyle/>
        <a:p>
          <a:endParaRPr lang="en-US"/>
        </a:p>
      </dgm:t>
    </dgm:pt>
    <dgm:pt modelId="{755BFD4B-7DC9-5E44-A499-18015BBED720}" type="pres">
      <dgm:prSet presAssocID="{70F104E7-2F2A-D447-95F3-8940CC5E2721}" presName="diagram" presStyleCnt="0">
        <dgm:presLayoutVars>
          <dgm:dir/>
          <dgm:resizeHandles val="exact"/>
        </dgm:presLayoutVars>
      </dgm:prSet>
      <dgm:spPr/>
    </dgm:pt>
    <dgm:pt modelId="{079066AB-3C03-C646-8C5D-1E4058934315}" type="pres">
      <dgm:prSet presAssocID="{D1CB20ED-E5D8-1342-8EB8-0BDB39D26EAB}" presName="node" presStyleLbl="node1" presStyleIdx="0" presStyleCnt="4">
        <dgm:presLayoutVars>
          <dgm:bulletEnabled val="1"/>
        </dgm:presLayoutVars>
      </dgm:prSet>
      <dgm:spPr/>
    </dgm:pt>
    <dgm:pt modelId="{EAF9773E-CC85-9D42-BE40-28ECC4C90C4B}" type="pres">
      <dgm:prSet presAssocID="{EED75520-D310-5B44-BDD3-8023A9FAC3E3}" presName="sibTrans" presStyleCnt="0"/>
      <dgm:spPr/>
    </dgm:pt>
    <dgm:pt modelId="{B0188395-8B07-C948-B1CE-DACC1234299F}" type="pres">
      <dgm:prSet presAssocID="{F3C1450C-98E3-2341-B9DC-F75770888683}" presName="node" presStyleLbl="node1" presStyleIdx="1" presStyleCnt="4">
        <dgm:presLayoutVars>
          <dgm:bulletEnabled val="1"/>
        </dgm:presLayoutVars>
      </dgm:prSet>
      <dgm:spPr/>
    </dgm:pt>
    <dgm:pt modelId="{413A9318-B561-E140-BF1F-E437380AF824}" type="pres">
      <dgm:prSet presAssocID="{3487D922-3B7A-D74B-A830-CD2EE5BF6A95}" presName="sibTrans" presStyleCnt="0"/>
      <dgm:spPr/>
    </dgm:pt>
    <dgm:pt modelId="{BBEA808F-0213-9941-8A21-5C8A59984BEC}" type="pres">
      <dgm:prSet presAssocID="{6212763F-AE34-3E4F-976C-25292CFEC360}" presName="node" presStyleLbl="node1" presStyleIdx="2" presStyleCnt="4">
        <dgm:presLayoutVars>
          <dgm:bulletEnabled val="1"/>
        </dgm:presLayoutVars>
      </dgm:prSet>
      <dgm:spPr/>
    </dgm:pt>
    <dgm:pt modelId="{56202E75-C19A-8F45-8C68-29409B32CA7A}" type="pres">
      <dgm:prSet presAssocID="{D8228AAE-5534-4347-BC5F-7F1B9BAF5DCF}" presName="sibTrans" presStyleCnt="0"/>
      <dgm:spPr/>
    </dgm:pt>
    <dgm:pt modelId="{C1301AE4-1DF1-6B49-BFD1-375B462A1400}" type="pres">
      <dgm:prSet presAssocID="{2E166A7C-33CE-1E44-8C7D-53346D752DCC}" presName="node" presStyleLbl="node1" presStyleIdx="3" presStyleCnt="4" custLinFactNeighborX="-2047" custLinFactNeighborY="-3179">
        <dgm:presLayoutVars>
          <dgm:bulletEnabled val="1"/>
        </dgm:presLayoutVars>
      </dgm:prSet>
      <dgm:spPr/>
    </dgm:pt>
  </dgm:ptLst>
  <dgm:cxnLst>
    <dgm:cxn modelId="{20496C26-AB09-5E47-B943-2A9956B81591}" srcId="{70F104E7-2F2A-D447-95F3-8940CC5E2721}" destId="{2E166A7C-33CE-1E44-8C7D-53346D752DCC}" srcOrd="3" destOrd="0" parTransId="{A0450E8B-196D-0A43-A1C5-AA415C73198C}" sibTransId="{371BD977-618C-8349-A9E9-8DE9F688E19B}"/>
    <dgm:cxn modelId="{471C0247-B426-224F-8E69-862DFCBE22A6}" type="presOf" srcId="{70F104E7-2F2A-D447-95F3-8940CC5E2721}" destId="{755BFD4B-7DC9-5E44-A499-18015BBED720}" srcOrd="0" destOrd="0" presId="urn:microsoft.com/office/officeart/2005/8/layout/default"/>
    <dgm:cxn modelId="{E05BE8A4-D81B-DC40-BCCC-D5B29ECD06E2}" type="presOf" srcId="{2E166A7C-33CE-1E44-8C7D-53346D752DCC}" destId="{C1301AE4-1DF1-6B49-BFD1-375B462A1400}" srcOrd="0" destOrd="0" presId="urn:microsoft.com/office/officeart/2005/8/layout/default"/>
    <dgm:cxn modelId="{C38C67B8-BFA6-5C4C-BEEC-AB299267E0A0}" srcId="{70F104E7-2F2A-D447-95F3-8940CC5E2721}" destId="{6212763F-AE34-3E4F-976C-25292CFEC360}" srcOrd="2" destOrd="0" parTransId="{76932CF1-1066-6A43-BC86-2E12BCCCC74B}" sibTransId="{D8228AAE-5534-4347-BC5F-7F1B9BAF5DCF}"/>
    <dgm:cxn modelId="{DDD74BBC-B3A1-B74D-8EE5-FBC829CC2D5E}" srcId="{70F104E7-2F2A-D447-95F3-8940CC5E2721}" destId="{F3C1450C-98E3-2341-B9DC-F75770888683}" srcOrd="1" destOrd="0" parTransId="{28B0F6B8-246E-AD40-9867-F1F3FB3F9571}" sibTransId="{3487D922-3B7A-D74B-A830-CD2EE5BF6A95}"/>
    <dgm:cxn modelId="{2449C4BE-7037-3548-B8E7-CC663EFF62DC}" srcId="{70F104E7-2F2A-D447-95F3-8940CC5E2721}" destId="{D1CB20ED-E5D8-1342-8EB8-0BDB39D26EAB}" srcOrd="0" destOrd="0" parTransId="{A61D6170-908B-2B4B-A818-8EACF6B6B25B}" sibTransId="{EED75520-D310-5B44-BDD3-8023A9FAC3E3}"/>
    <dgm:cxn modelId="{316AFAC4-A3FA-0047-B381-DB9F6B99EAFC}" type="presOf" srcId="{F3C1450C-98E3-2341-B9DC-F75770888683}" destId="{B0188395-8B07-C948-B1CE-DACC1234299F}" srcOrd="0" destOrd="0" presId="urn:microsoft.com/office/officeart/2005/8/layout/default"/>
    <dgm:cxn modelId="{E9D0DCD5-74DA-2941-940A-0E9D6772B7E4}" type="presOf" srcId="{D1CB20ED-E5D8-1342-8EB8-0BDB39D26EAB}" destId="{079066AB-3C03-C646-8C5D-1E4058934315}" srcOrd="0" destOrd="0" presId="urn:microsoft.com/office/officeart/2005/8/layout/default"/>
    <dgm:cxn modelId="{0292A1F3-FF34-C546-809B-6C7BCBE5F0F3}" type="presOf" srcId="{6212763F-AE34-3E4F-976C-25292CFEC360}" destId="{BBEA808F-0213-9941-8A21-5C8A59984BEC}" srcOrd="0" destOrd="0" presId="urn:microsoft.com/office/officeart/2005/8/layout/default"/>
    <dgm:cxn modelId="{D0A5CD78-0DB7-2B40-9A7B-25BEAABD49C5}" type="presParOf" srcId="{755BFD4B-7DC9-5E44-A499-18015BBED720}" destId="{079066AB-3C03-C646-8C5D-1E4058934315}" srcOrd="0" destOrd="0" presId="urn:microsoft.com/office/officeart/2005/8/layout/default"/>
    <dgm:cxn modelId="{4F1B1DE0-DF09-064C-BD57-3C6CBBAEA4BB}" type="presParOf" srcId="{755BFD4B-7DC9-5E44-A499-18015BBED720}" destId="{EAF9773E-CC85-9D42-BE40-28ECC4C90C4B}" srcOrd="1" destOrd="0" presId="urn:microsoft.com/office/officeart/2005/8/layout/default"/>
    <dgm:cxn modelId="{A59D5A4B-8AF0-9243-8A22-0A2A0B38ECE9}" type="presParOf" srcId="{755BFD4B-7DC9-5E44-A499-18015BBED720}" destId="{B0188395-8B07-C948-B1CE-DACC1234299F}" srcOrd="2" destOrd="0" presId="urn:microsoft.com/office/officeart/2005/8/layout/default"/>
    <dgm:cxn modelId="{810BD559-10B6-E147-97BD-258D47CA623D}" type="presParOf" srcId="{755BFD4B-7DC9-5E44-A499-18015BBED720}" destId="{413A9318-B561-E140-BF1F-E437380AF824}" srcOrd="3" destOrd="0" presId="urn:microsoft.com/office/officeart/2005/8/layout/default"/>
    <dgm:cxn modelId="{22672CC9-4E8A-4C44-93EE-BBC117A742BC}" type="presParOf" srcId="{755BFD4B-7DC9-5E44-A499-18015BBED720}" destId="{BBEA808F-0213-9941-8A21-5C8A59984BEC}" srcOrd="4" destOrd="0" presId="urn:microsoft.com/office/officeart/2005/8/layout/default"/>
    <dgm:cxn modelId="{6101B0E6-DA50-534B-9787-745D37B4A14E}" type="presParOf" srcId="{755BFD4B-7DC9-5E44-A499-18015BBED720}" destId="{56202E75-C19A-8F45-8C68-29409B32CA7A}" srcOrd="5" destOrd="0" presId="urn:microsoft.com/office/officeart/2005/8/layout/default"/>
    <dgm:cxn modelId="{A066B6D8-E573-4542-A5A3-7DDBD9D3E26D}" type="presParOf" srcId="{755BFD4B-7DC9-5E44-A499-18015BBED720}" destId="{C1301AE4-1DF1-6B49-BFD1-375B462A140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F104E7-2F2A-D447-95F3-8940CC5E2721}" type="doc">
      <dgm:prSet loTypeId="urn:microsoft.com/office/officeart/2005/8/layout/hierarchy4"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Request an updated Data Use Agreement (DUA) from DHCS, sign and return. </a:t>
          </a: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6AF7E51E-E2A7-6C42-827C-7BF988779E81}">
      <dgm:prSet custT="1"/>
      <dgm:spPr>
        <a:solidFill>
          <a:schemeClr val="accent5">
            <a:lumMod val="20000"/>
            <a:lumOff val="80000"/>
          </a:schemeClr>
        </a:solidFill>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This will allow access to a file that lists all students on Medi-Cal.</a:t>
          </a:r>
        </a:p>
      </dgm:t>
    </dgm:pt>
    <dgm:pt modelId="{437387B2-D6BA-0248-BA91-C2A9294538D4}" type="parTrans" cxnId="{19E312CC-17D7-744E-9430-C17860350B2D}">
      <dgm:prSet/>
      <dgm:spPr/>
      <dgm:t>
        <a:bodyPr/>
        <a:lstStyle/>
        <a:p>
          <a:endParaRPr lang="en-US"/>
        </a:p>
      </dgm:t>
    </dgm:pt>
    <dgm:pt modelId="{4E24F076-3B20-EF4E-A159-FC6CED51F3DC}" type="sibTrans" cxnId="{19E312CC-17D7-744E-9430-C17860350B2D}">
      <dgm:prSet/>
      <dgm:spPr/>
      <dgm:t>
        <a:bodyPr/>
        <a:lstStyle/>
        <a:p>
          <a:endParaRPr lang="en-US"/>
        </a:p>
      </dgm:t>
    </dgm:pt>
    <dgm:pt modelId="{755ABC79-EAC0-B542-9AD7-D87AE4E938F3}">
      <dgm:prSet custT="1"/>
      <dgm:spPr>
        <a:solidFill>
          <a:schemeClr val="accent2">
            <a:lumMod val="20000"/>
            <a:lumOff val="80000"/>
          </a:schemeClr>
        </a:solidFill>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It will display the month the student’s eligibility expires.</a:t>
          </a:r>
        </a:p>
      </dgm:t>
    </dgm:pt>
    <dgm:pt modelId="{372A46FE-B48E-A444-8209-DD03AAAFED09}" type="parTrans" cxnId="{77F9DAAE-6222-C843-AA32-D4129AECF6BD}">
      <dgm:prSet/>
      <dgm:spPr/>
      <dgm:t>
        <a:bodyPr/>
        <a:lstStyle/>
        <a:p>
          <a:endParaRPr lang="en-US"/>
        </a:p>
      </dgm:t>
    </dgm:pt>
    <dgm:pt modelId="{ADF6C787-929A-4A47-9858-E2C165A7506E}" type="sibTrans" cxnId="{77F9DAAE-6222-C843-AA32-D4129AECF6BD}">
      <dgm:prSet/>
      <dgm:spPr/>
      <dgm:t>
        <a:bodyPr/>
        <a:lstStyle/>
        <a:p>
          <a:endParaRPr lang="en-US"/>
        </a:p>
      </dgm:t>
    </dgm:pt>
    <dgm:pt modelId="{CCA0246F-0811-C24F-B0AF-03E0607ABFEE}">
      <dgm:prSet custT="1"/>
      <dgm:spPr>
        <a:solidFill>
          <a:schemeClr val="accent3">
            <a:lumMod val="20000"/>
            <a:lumOff val="80000"/>
          </a:schemeClr>
        </a:solidFill>
      </dgm:spPr>
      <dgm:t>
        <a:bodyPr/>
        <a:lstStyle/>
        <a:p>
          <a:r>
            <a:rPr lang="en-US" sz="2400" b="0" i="0" dirty="0">
              <a:solidFill>
                <a:schemeClr val="accent6">
                  <a:lumMod val="75000"/>
                </a:schemeClr>
              </a:solidFill>
              <a:latin typeface="Segoe UI Semilight" panose="020B0402040204020203" pitchFamily="34" charset="0"/>
              <a:cs typeface="Segoe UI Semilight" panose="020B0402040204020203" pitchFamily="34" charset="0"/>
            </a:rPr>
            <a:t>The student’s school and grade can be listed in optional fields on the upload.</a:t>
          </a:r>
        </a:p>
      </dgm:t>
    </dgm:pt>
    <dgm:pt modelId="{8C12610F-B4EC-4B42-BFC6-459236D6CE3B}" type="parTrans" cxnId="{58A58160-1411-5C41-A5FB-413C9C1426A4}">
      <dgm:prSet/>
      <dgm:spPr/>
      <dgm:t>
        <a:bodyPr/>
        <a:lstStyle/>
        <a:p>
          <a:endParaRPr lang="en-US"/>
        </a:p>
      </dgm:t>
    </dgm:pt>
    <dgm:pt modelId="{2B6CE579-539D-0C43-B6AA-C36811CDACC4}" type="sibTrans" cxnId="{58A58160-1411-5C41-A5FB-413C9C1426A4}">
      <dgm:prSet/>
      <dgm:spPr/>
      <dgm:t>
        <a:bodyPr/>
        <a:lstStyle/>
        <a:p>
          <a:endParaRPr lang="en-US"/>
        </a:p>
      </dgm:t>
    </dgm:pt>
    <dgm:pt modelId="{A19C05CF-59D4-B540-BBCE-2512A450A82E}" type="pres">
      <dgm:prSet presAssocID="{70F104E7-2F2A-D447-95F3-8940CC5E2721}" presName="Name0" presStyleCnt="0">
        <dgm:presLayoutVars>
          <dgm:chPref val="1"/>
          <dgm:dir/>
          <dgm:animOne val="branch"/>
          <dgm:animLvl val="lvl"/>
          <dgm:resizeHandles/>
        </dgm:presLayoutVars>
      </dgm:prSet>
      <dgm:spPr/>
    </dgm:pt>
    <dgm:pt modelId="{BE92D540-D198-724A-8828-9672A678281F}" type="pres">
      <dgm:prSet presAssocID="{D1CB20ED-E5D8-1342-8EB8-0BDB39D26EAB}" presName="vertOne" presStyleCnt="0"/>
      <dgm:spPr/>
    </dgm:pt>
    <dgm:pt modelId="{C501D610-C842-5848-8A37-5EC98081A4FA}" type="pres">
      <dgm:prSet presAssocID="{D1CB20ED-E5D8-1342-8EB8-0BDB39D26EAB}" presName="txOne" presStyleLbl="node0" presStyleIdx="0" presStyleCnt="1" custScaleY="54634">
        <dgm:presLayoutVars>
          <dgm:chPref val="3"/>
        </dgm:presLayoutVars>
      </dgm:prSet>
      <dgm:spPr/>
    </dgm:pt>
    <dgm:pt modelId="{8F92CC30-9AF5-9D45-A664-7FE24C0C0DC6}" type="pres">
      <dgm:prSet presAssocID="{D1CB20ED-E5D8-1342-8EB8-0BDB39D26EAB}" presName="parTransOne" presStyleCnt="0"/>
      <dgm:spPr/>
    </dgm:pt>
    <dgm:pt modelId="{8AB74FD8-56FA-CC4C-A4B6-99352EEE976D}" type="pres">
      <dgm:prSet presAssocID="{D1CB20ED-E5D8-1342-8EB8-0BDB39D26EAB}" presName="horzOne" presStyleCnt="0"/>
      <dgm:spPr/>
    </dgm:pt>
    <dgm:pt modelId="{C43606D7-A156-CC4E-AEF2-FEE4D1066297}" type="pres">
      <dgm:prSet presAssocID="{6AF7E51E-E2A7-6C42-827C-7BF988779E81}" presName="vertTwo" presStyleCnt="0"/>
      <dgm:spPr/>
    </dgm:pt>
    <dgm:pt modelId="{BBB3EABF-03CE-8A41-98A4-76EDBB102F73}" type="pres">
      <dgm:prSet presAssocID="{6AF7E51E-E2A7-6C42-827C-7BF988779E81}" presName="txTwo" presStyleLbl="node2" presStyleIdx="0" presStyleCnt="3">
        <dgm:presLayoutVars>
          <dgm:chPref val="3"/>
        </dgm:presLayoutVars>
      </dgm:prSet>
      <dgm:spPr/>
    </dgm:pt>
    <dgm:pt modelId="{2B34C2C7-3E2D-FF4A-B7E1-8D5A8BD4D5FC}" type="pres">
      <dgm:prSet presAssocID="{6AF7E51E-E2A7-6C42-827C-7BF988779E81}" presName="horzTwo" presStyleCnt="0"/>
      <dgm:spPr/>
    </dgm:pt>
    <dgm:pt modelId="{884ED938-6154-0443-9EF2-4B884C4281E4}" type="pres">
      <dgm:prSet presAssocID="{4E24F076-3B20-EF4E-A159-FC6CED51F3DC}" presName="sibSpaceTwo" presStyleCnt="0"/>
      <dgm:spPr/>
    </dgm:pt>
    <dgm:pt modelId="{92DBAFC6-9ECE-264C-A81D-4CB7371C281A}" type="pres">
      <dgm:prSet presAssocID="{755ABC79-EAC0-B542-9AD7-D87AE4E938F3}" presName="vertTwo" presStyleCnt="0"/>
      <dgm:spPr/>
    </dgm:pt>
    <dgm:pt modelId="{43F8525C-5CAA-5F49-B6AE-5F374417D10F}" type="pres">
      <dgm:prSet presAssocID="{755ABC79-EAC0-B542-9AD7-D87AE4E938F3}" presName="txTwo" presStyleLbl="node2" presStyleIdx="1" presStyleCnt="3">
        <dgm:presLayoutVars>
          <dgm:chPref val="3"/>
        </dgm:presLayoutVars>
      </dgm:prSet>
      <dgm:spPr/>
    </dgm:pt>
    <dgm:pt modelId="{6DAB830B-24C1-7C44-A517-4EEEDBE93D1D}" type="pres">
      <dgm:prSet presAssocID="{755ABC79-EAC0-B542-9AD7-D87AE4E938F3}" presName="horzTwo" presStyleCnt="0"/>
      <dgm:spPr/>
    </dgm:pt>
    <dgm:pt modelId="{D6CFDF6B-D1E3-4C4B-8E69-D0B7AC504403}" type="pres">
      <dgm:prSet presAssocID="{ADF6C787-929A-4A47-9858-E2C165A7506E}" presName="sibSpaceTwo" presStyleCnt="0"/>
      <dgm:spPr/>
    </dgm:pt>
    <dgm:pt modelId="{A521F216-FE2D-544D-8A44-ADE90EA90BD8}" type="pres">
      <dgm:prSet presAssocID="{CCA0246F-0811-C24F-B0AF-03E0607ABFEE}" presName="vertTwo" presStyleCnt="0"/>
      <dgm:spPr/>
    </dgm:pt>
    <dgm:pt modelId="{766EC1A0-4037-DC49-B990-FC557FAC08A6}" type="pres">
      <dgm:prSet presAssocID="{CCA0246F-0811-C24F-B0AF-03E0607ABFEE}" presName="txTwo" presStyleLbl="node2" presStyleIdx="2" presStyleCnt="3">
        <dgm:presLayoutVars>
          <dgm:chPref val="3"/>
        </dgm:presLayoutVars>
      </dgm:prSet>
      <dgm:spPr/>
    </dgm:pt>
    <dgm:pt modelId="{BBA2B6AF-2AB4-CD49-958F-D64361B8E2CB}" type="pres">
      <dgm:prSet presAssocID="{CCA0246F-0811-C24F-B0AF-03E0607ABFEE}" presName="horzTwo" presStyleCnt="0"/>
      <dgm:spPr/>
    </dgm:pt>
  </dgm:ptLst>
  <dgm:cxnLst>
    <dgm:cxn modelId="{4F819422-4A9D-7A4D-B383-82F6C74F410A}" type="presOf" srcId="{D1CB20ED-E5D8-1342-8EB8-0BDB39D26EAB}" destId="{C501D610-C842-5848-8A37-5EC98081A4FA}" srcOrd="0" destOrd="0" presId="urn:microsoft.com/office/officeart/2005/8/layout/hierarchy4"/>
    <dgm:cxn modelId="{58A58160-1411-5C41-A5FB-413C9C1426A4}" srcId="{D1CB20ED-E5D8-1342-8EB8-0BDB39D26EAB}" destId="{CCA0246F-0811-C24F-B0AF-03E0607ABFEE}" srcOrd="2" destOrd="0" parTransId="{8C12610F-B4EC-4B42-BFC6-459236D6CE3B}" sibTransId="{2B6CE579-539D-0C43-B6AA-C36811CDACC4}"/>
    <dgm:cxn modelId="{24BDA47B-D4C7-9D48-B77C-6DC93E7891D3}" type="presOf" srcId="{70F104E7-2F2A-D447-95F3-8940CC5E2721}" destId="{A19C05CF-59D4-B540-BBCE-2512A450A82E}" srcOrd="0" destOrd="0" presId="urn:microsoft.com/office/officeart/2005/8/layout/hierarchy4"/>
    <dgm:cxn modelId="{1FA2C68B-BCB4-A143-A06B-58EA16466E16}" type="presOf" srcId="{755ABC79-EAC0-B542-9AD7-D87AE4E938F3}" destId="{43F8525C-5CAA-5F49-B6AE-5F374417D10F}" srcOrd="0" destOrd="0" presId="urn:microsoft.com/office/officeart/2005/8/layout/hierarchy4"/>
    <dgm:cxn modelId="{77F9DAAE-6222-C843-AA32-D4129AECF6BD}" srcId="{D1CB20ED-E5D8-1342-8EB8-0BDB39D26EAB}" destId="{755ABC79-EAC0-B542-9AD7-D87AE4E938F3}" srcOrd="1" destOrd="0" parTransId="{372A46FE-B48E-A444-8209-DD03AAAFED09}" sibTransId="{ADF6C787-929A-4A47-9858-E2C165A7506E}"/>
    <dgm:cxn modelId="{2449C4BE-7037-3548-B8E7-CC663EFF62DC}" srcId="{70F104E7-2F2A-D447-95F3-8940CC5E2721}" destId="{D1CB20ED-E5D8-1342-8EB8-0BDB39D26EAB}" srcOrd="0" destOrd="0" parTransId="{A61D6170-908B-2B4B-A818-8EACF6B6B25B}" sibTransId="{EED75520-D310-5B44-BDD3-8023A9FAC3E3}"/>
    <dgm:cxn modelId="{DEF66FC9-2863-7248-AAAF-1773DBC91A49}" type="presOf" srcId="{CCA0246F-0811-C24F-B0AF-03E0607ABFEE}" destId="{766EC1A0-4037-DC49-B990-FC557FAC08A6}" srcOrd="0" destOrd="0" presId="urn:microsoft.com/office/officeart/2005/8/layout/hierarchy4"/>
    <dgm:cxn modelId="{19E312CC-17D7-744E-9430-C17860350B2D}" srcId="{D1CB20ED-E5D8-1342-8EB8-0BDB39D26EAB}" destId="{6AF7E51E-E2A7-6C42-827C-7BF988779E81}" srcOrd="0" destOrd="0" parTransId="{437387B2-D6BA-0248-BA91-C2A9294538D4}" sibTransId="{4E24F076-3B20-EF4E-A159-FC6CED51F3DC}"/>
    <dgm:cxn modelId="{F04A05EA-12AA-8041-A37D-B1206E869F17}" type="presOf" srcId="{6AF7E51E-E2A7-6C42-827C-7BF988779E81}" destId="{BBB3EABF-03CE-8A41-98A4-76EDBB102F73}" srcOrd="0" destOrd="0" presId="urn:microsoft.com/office/officeart/2005/8/layout/hierarchy4"/>
    <dgm:cxn modelId="{C338C546-8CCB-7041-860F-92E5D132692A}" type="presParOf" srcId="{A19C05CF-59D4-B540-BBCE-2512A450A82E}" destId="{BE92D540-D198-724A-8828-9672A678281F}" srcOrd="0" destOrd="0" presId="urn:microsoft.com/office/officeart/2005/8/layout/hierarchy4"/>
    <dgm:cxn modelId="{59491DE9-1618-2548-B748-E31BAC005A4C}" type="presParOf" srcId="{BE92D540-D198-724A-8828-9672A678281F}" destId="{C501D610-C842-5848-8A37-5EC98081A4FA}" srcOrd="0" destOrd="0" presId="urn:microsoft.com/office/officeart/2005/8/layout/hierarchy4"/>
    <dgm:cxn modelId="{62492762-F93A-E449-B534-AD545CD3092F}" type="presParOf" srcId="{BE92D540-D198-724A-8828-9672A678281F}" destId="{8F92CC30-9AF5-9D45-A664-7FE24C0C0DC6}" srcOrd="1" destOrd="0" presId="urn:microsoft.com/office/officeart/2005/8/layout/hierarchy4"/>
    <dgm:cxn modelId="{E67288D6-7520-974F-81F6-E25AAE637982}" type="presParOf" srcId="{BE92D540-D198-724A-8828-9672A678281F}" destId="{8AB74FD8-56FA-CC4C-A4B6-99352EEE976D}" srcOrd="2" destOrd="0" presId="urn:microsoft.com/office/officeart/2005/8/layout/hierarchy4"/>
    <dgm:cxn modelId="{9C6DF7B1-AD4E-044B-815C-91A26DA2B70E}" type="presParOf" srcId="{8AB74FD8-56FA-CC4C-A4B6-99352EEE976D}" destId="{C43606D7-A156-CC4E-AEF2-FEE4D1066297}" srcOrd="0" destOrd="0" presId="urn:microsoft.com/office/officeart/2005/8/layout/hierarchy4"/>
    <dgm:cxn modelId="{31937EF3-6F05-F040-A62D-F1A69A66AD97}" type="presParOf" srcId="{C43606D7-A156-CC4E-AEF2-FEE4D1066297}" destId="{BBB3EABF-03CE-8A41-98A4-76EDBB102F73}" srcOrd="0" destOrd="0" presId="urn:microsoft.com/office/officeart/2005/8/layout/hierarchy4"/>
    <dgm:cxn modelId="{2115CF03-DCCE-B342-9D18-3094E679FEB9}" type="presParOf" srcId="{C43606D7-A156-CC4E-AEF2-FEE4D1066297}" destId="{2B34C2C7-3E2D-FF4A-B7E1-8D5A8BD4D5FC}" srcOrd="1" destOrd="0" presId="urn:microsoft.com/office/officeart/2005/8/layout/hierarchy4"/>
    <dgm:cxn modelId="{C5982471-6A6D-BB4A-B350-0D3FC7601DE4}" type="presParOf" srcId="{8AB74FD8-56FA-CC4C-A4B6-99352EEE976D}" destId="{884ED938-6154-0443-9EF2-4B884C4281E4}" srcOrd="1" destOrd="0" presId="urn:microsoft.com/office/officeart/2005/8/layout/hierarchy4"/>
    <dgm:cxn modelId="{D5311694-95D6-554F-93EC-CD6F1DD030FF}" type="presParOf" srcId="{8AB74FD8-56FA-CC4C-A4B6-99352EEE976D}" destId="{92DBAFC6-9ECE-264C-A81D-4CB7371C281A}" srcOrd="2" destOrd="0" presId="urn:microsoft.com/office/officeart/2005/8/layout/hierarchy4"/>
    <dgm:cxn modelId="{B937CB03-534E-0041-B42C-D2061A995A3B}" type="presParOf" srcId="{92DBAFC6-9ECE-264C-A81D-4CB7371C281A}" destId="{43F8525C-5CAA-5F49-B6AE-5F374417D10F}" srcOrd="0" destOrd="0" presId="urn:microsoft.com/office/officeart/2005/8/layout/hierarchy4"/>
    <dgm:cxn modelId="{4C3D1922-41B3-4F4A-8ED5-6F538FF1CD31}" type="presParOf" srcId="{92DBAFC6-9ECE-264C-A81D-4CB7371C281A}" destId="{6DAB830B-24C1-7C44-A517-4EEEDBE93D1D}" srcOrd="1" destOrd="0" presId="urn:microsoft.com/office/officeart/2005/8/layout/hierarchy4"/>
    <dgm:cxn modelId="{38D21722-A4E3-BF4C-980C-EADE2B8455D1}" type="presParOf" srcId="{8AB74FD8-56FA-CC4C-A4B6-99352EEE976D}" destId="{D6CFDF6B-D1E3-4C4B-8E69-D0B7AC504403}" srcOrd="3" destOrd="0" presId="urn:microsoft.com/office/officeart/2005/8/layout/hierarchy4"/>
    <dgm:cxn modelId="{1AE39F2A-7FF8-C440-A40E-28355E436DDE}" type="presParOf" srcId="{8AB74FD8-56FA-CC4C-A4B6-99352EEE976D}" destId="{A521F216-FE2D-544D-8A44-ADE90EA90BD8}" srcOrd="4" destOrd="0" presId="urn:microsoft.com/office/officeart/2005/8/layout/hierarchy4"/>
    <dgm:cxn modelId="{5363E7AB-3899-2146-B916-235F7FD0EF43}" type="presParOf" srcId="{A521F216-FE2D-544D-8A44-ADE90EA90BD8}" destId="{766EC1A0-4037-DC49-B990-FC557FAC08A6}" srcOrd="0" destOrd="0" presId="urn:microsoft.com/office/officeart/2005/8/layout/hierarchy4"/>
    <dgm:cxn modelId="{57FF1A01-D98E-8E4A-93A6-DACC60718571}" type="presParOf" srcId="{A521F216-FE2D-544D-8A44-ADE90EA90BD8}" destId="{BBA2B6AF-2AB4-CD49-958F-D64361B8E2C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F104E7-2F2A-D447-95F3-8940CC5E2721}" type="doc">
      <dgm:prSet loTypeId="urn:microsoft.com/office/officeart/2005/8/layout/default" loCatId="process" qsTypeId="urn:microsoft.com/office/officeart/2005/8/quickstyle/simple1" qsCatId="simple" csTypeId="urn:microsoft.com/office/officeart/2005/8/colors/colorful4" csCatId="colorful" phldr="1"/>
      <dgm:spPr/>
      <dgm:t>
        <a:bodyPr/>
        <a:lstStyle/>
        <a:p>
          <a:endParaRPr lang="en-US"/>
        </a:p>
      </dgm:t>
    </dgm:pt>
    <dgm:pt modelId="{D1CB20ED-E5D8-1342-8EB8-0BDB39D26EAB}">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n-US" sz="2200" b="0" i="0" dirty="0">
              <a:solidFill>
                <a:schemeClr val="accent6">
                  <a:lumMod val="75000"/>
                </a:schemeClr>
              </a:solidFill>
              <a:latin typeface="Segoe UI Semilight" panose="020B0402040204020203" pitchFamily="34" charset="0"/>
              <a:cs typeface="Segoe UI Semilight" panose="020B0402040204020203" pitchFamily="34" charset="0"/>
            </a:rPr>
            <a:t>Identify the DHCS materials you want to use, edit them to the needs of your district (or school).</a:t>
          </a:r>
        </a:p>
      </dgm:t>
    </dgm:pt>
    <dgm:pt modelId="{A61D6170-908B-2B4B-A818-8EACF6B6B25B}" type="parTrans" cxnId="{2449C4BE-7037-3548-B8E7-CC663EFF62DC}">
      <dgm:prSet/>
      <dgm:spPr/>
      <dgm:t>
        <a:bodyPr/>
        <a:lstStyle/>
        <a:p>
          <a:endParaRPr lang="en-US"/>
        </a:p>
      </dgm:t>
    </dgm:pt>
    <dgm:pt modelId="{EED75520-D310-5B44-BDD3-8023A9FAC3E3}" type="sibTrans" cxnId="{2449C4BE-7037-3548-B8E7-CC663EFF62DC}">
      <dgm:prSet/>
      <dgm:spPr/>
      <dgm:t>
        <a:bodyPr/>
        <a:lstStyle/>
        <a:p>
          <a:endParaRPr lang="en-US"/>
        </a:p>
      </dgm:t>
    </dgm:pt>
    <dgm:pt modelId="{936F53D0-1E41-B542-9E9F-4A9A4547BE39}">
      <dgm:prSet/>
      <dgm:spPr>
        <a:solidFill>
          <a:schemeClr val="accent5">
            <a:lumMod val="20000"/>
            <a:lumOff val="80000"/>
          </a:schemeClr>
        </a:solidFill>
        <a:effectLst>
          <a:outerShdw blurRad="50800" dist="38100" dir="8100000" algn="tr" rotWithShape="0">
            <a:prstClr val="black">
              <a:alpha val="40000"/>
            </a:prstClr>
          </a:outerShdw>
        </a:effectLst>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Create additional materials, or work with SCOE to ask for these materials from DHCS.</a:t>
          </a:r>
        </a:p>
      </dgm:t>
    </dgm:pt>
    <dgm:pt modelId="{4FCE1685-E8DF-104F-83D1-1036E6E62B25}" type="parTrans" cxnId="{BE2EDFDE-3A8B-E941-A385-8443CE5D94C4}">
      <dgm:prSet/>
      <dgm:spPr/>
      <dgm:t>
        <a:bodyPr/>
        <a:lstStyle/>
        <a:p>
          <a:endParaRPr lang="en-US"/>
        </a:p>
      </dgm:t>
    </dgm:pt>
    <dgm:pt modelId="{44EDEC25-542B-6E4A-B484-87B8F54E1135}" type="sibTrans" cxnId="{BE2EDFDE-3A8B-E941-A385-8443CE5D94C4}">
      <dgm:prSet/>
      <dgm:spPr/>
      <dgm:t>
        <a:bodyPr/>
        <a:lstStyle/>
        <a:p>
          <a:endParaRPr lang="en-US"/>
        </a:p>
      </dgm:t>
    </dgm:pt>
    <dgm:pt modelId="{397B75AB-560B-6042-AEE8-020267E3519D}">
      <dgm:prSet/>
      <dgm:spPr>
        <a:solidFill>
          <a:schemeClr val="accent2">
            <a:lumMod val="20000"/>
            <a:lumOff val="80000"/>
          </a:schemeClr>
        </a:solidFill>
      </dgm:spPr>
      <dgm:t>
        <a:bodyPr/>
        <a:lstStyle/>
        <a:p>
          <a:r>
            <a:rPr lang="en-US" b="0" i="0" dirty="0">
              <a:solidFill>
                <a:schemeClr val="accent6">
                  <a:lumMod val="75000"/>
                </a:schemeClr>
              </a:solidFill>
              <a:latin typeface="Segoe UI Semilight" panose="020B0402040204020203" pitchFamily="34" charset="0"/>
              <a:cs typeface="Segoe UI Semilight" panose="020B0402040204020203" pitchFamily="34" charset="0"/>
            </a:rPr>
            <a:t>Create a plan for how and where outreach (and application assistance) materials will be distributed or provided.</a:t>
          </a:r>
        </a:p>
      </dgm:t>
    </dgm:pt>
    <dgm:pt modelId="{790E76D9-BF48-C442-90AD-CA11B3907837}" type="parTrans" cxnId="{8548C839-021E-0043-890C-874AF825872B}">
      <dgm:prSet/>
      <dgm:spPr/>
      <dgm:t>
        <a:bodyPr/>
        <a:lstStyle/>
        <a:p>
          <a:endParaRPr lang="en-US"/>
        </a:p>
      </dgm:t>
    </dgm:pt>
    <dgm:pt modelId="{66053558-542D-8F4A-AC6E-D6E8FBE889BC}" type="sibTrans" cxnId="{8548C839-021E-0043-890C-874AF825872B}">
      <dgm:prSet/>
      <dgm:spPr/>
      <dgm:t>
        <a:bodyPr/>
        <a:lstStyle/>
        <a:p>
          <a:endParaRPr lang="en-US"/>
        </a:p>
      </dgm:t>
    </dgm:pt>
    <dgm:pt modelId="{05F54813-DA34-454C-AA4D-D2EDF59E2A56}" type="pres">
      <dgm:prSet presAssocID="{70F104E7-2F2A-D447-95F3-8940CC5E2721}" presName="diagram" presStyleCnt="0">
        <dgm:presLayoutVars>
          <dgm:dir/>
          <dgm:resizeHandles val="exact"/>
        </dgm:presLayoutVars>
      </dgm:prSet>
      <dgm:spPr/>
    </dgm:pt>
    <dgm:pt modelId="{C0FB8221-7189-254A-9A1B-C6042035BC07}" type="pres">
      <dgm:prSet presAssocID="{D1CB20ED-E5D8-1342-8EB8-0BDB39D26EAB}" presName="node" presStyleLbl="node1" presStyleIdx="0" presStyleCnt="3">
        <dgm:presLayoutVars>
          <dgm:bulletEnabled val="1"/>
        </dgm:presLayoutVars>
      </dgm:prSet>
      <dgm:spPr/>
    </dgm:pt>
    <dgm:pt modelId="{149A7112-12D4-324D-A335-3CA7AAC5638B}" type="pres">
      <dgm:prSet presAssocID="{EED75520-D310-5B44-BDD3-8023A9FAC3E3}" presName="sibTrans" presStyleCnt="0"/>
      <dgm:spPr/>
    </dgm:pt>
    <dgm:pt modelId="{5813D6C6-4452-9D4F-AAB1-15527E3F2B39}" type="pres">
      <dgm:prSet presAssocID="{936F53D0-1E41-B542-9E9F-4A9A4547BE39}" presName="node" presStyleLbl="node1" presStyleIdx="1" presStyleCnt="3">
        <dgm:presLayoutVars>
          <dgm:bulletEnabled val="1"/>
        </dgm:presLayoutVars>
      </dgm:prSet>
      <dgm:spPr/>
    </dgm:pt>
    <dgm:pt modelId="{3B48A819-861C-E24F-A2E2-B728046692A1}" type="pres">
      <dgm:prSet presAssocID="{44EDEC25-542B-6E4A-B484-87B8F54E1135}" presName="sibTrans" presStyleCnt="0"/>
      <dgm:spPr/>
    </dgm:pt>
    <dgm:pt modelId="{653DC070-04D2-4B47-AAC9-D120CC0F7CCB}" type="pres">
      <dgm:prSet presAssocID="{397B75AB-560B-6042-AEE8-020267E3519D}" presName="node" presStyleLbl="node1" presStyleIdx="2" presStyleCnt="3">
        <dgm:presLayoutVars>
          <dgm:bulletEnabled val="1"/>
        </dgm:presLayoutVars>
      </dgm:prSet>
      <dgm:spPr/>
    </dgm:pt>
  </dgm:ptLst>
  <dgm:cxnLst>
    <dgm:cxn modelId="{8548C839-021E-0043-890C-874AF825872B}" srcId="{70F104E7-2F2A-D447-95F3-8940CC5E2721}" destId="{397B75AB-560B-6042-AEE8-020267E3519D}" srcOrd="2" destOrd="0" parTransId="{790E76D9-BF48-C442-90AD-CA11B3907837}" sibTransId="{66053558-542D-8F4A-AC6E-D6E8FBE889BC}"/>
    <dgm:cxn modelId="{DBD7C73B-AFE3-0944-A869-DD88CD73EF05}" type="presOf" srcId="{397B75AB-560B-6042-AEE8-020267E3519D}" destId="{653DC070-04D2-4B47-AAC9-D120CC0F7CCB}" srcOrd="0" destOrd="0" presId="urn:microsoft.com/office/officeart/2005/8/layout/default"/>
    <dgm:cxn modelId="{2449C4BE-7037-3548-B8E7-CC663EFF62DC}" srcId="{70F104E7-2F2A-D447-95F3-8940CC5E2721}" destId="{D1CB20ED-E5D8-1342-8EB8-0BDB39D26EAB}" srcOrd="0" destOrd="0" parTransId="{A61D6170-908B-2B4B-A818-8EACF6B6B25B}" sibTransId="{EED75520-D310-5B44-BDD3-8023A9FAC3E3}"/>
    <dgm:cxn modelId="{AC0CA7CD-3F47-5743-8096-3193B3A88FAF}" type="presOf" srcId="{70F104E7-2F2A-D447-95F3-8940CC5E2721}" destId="{05F54813-DA34-454C-AA4D-D2EDF59E2A56}" srcOrd="0" destOrd="0" presId="urn:microsoft.com/office/officeart/2005/8/layout/default"/>
    <dgm:cxn modelId="{5915BECF-6D9E-F44C-AEB9-BBC3DF9E696F}" type="presOf" srcId="{936F53D0-1E41-B542-9E9F-4A9A4547BE39}" destId="{5813D6C6-4452-9D4F-AAB1-15527E3F2B39}" srcOrd="0" destOrd="0" presId="urn:microsoft.com/office/officeart/2005/8/layout/default"/>
    <dgm:cxn modelId="{BE2EDFDE-3A8B-E941-A385-8443CE5D94C4}" srcId="{70F104E7-2F2A-D447-95F3-8940CC5E2721}" destId="{936F53D0-1E41-B542-9E9F-4A9A4547BE39}" srcOrd="1" destOrd="0" parTransId="{4FCE1685-E8DF-104F-83D1-1036E6E62B25}" sibTransId="{44EDEC25-542B-6E4A-B484-87B8F54E1135}"/>
    <dgm:cxn modelId="{8C162FFE-C309-434F-9A08-3F57C2FAF781}" type="presOf" srcId="{D1CB20ED-E5D8-1342-8EB8-0BDB39D26EAB}" destId="{C0FB8221-7189-254A-9A1B-C6042035BC07}" srcOrd="0" destOrd="0" presId="urn:microsoft.com/office/officeart/2005/8/layout/default"/>
    <dgm:cxn modelId="{277666AA-BF43-554E-A551-85F2A7EBF0EC}" type="presParOf" srcId="{05F54813-DA34-454C-AA4D-D2EDF59E2A56}" destId="{C0FB8221-7189-254A-9A1B-C6042035BC07}" srcOrd="0" destOrd="0" presId="urn:microsoft.com/office/officeart/2005/8/layout/default"/>
    <dgm:cxn modelId="{F1FC381F-88FD-7D45-A34E-59FD0C32836E}" type="presParOf" srcId="{05F54813-DA34-454C-AA4D-D2EDF59E2A56}" destId="{149A7112-12D4-324D-A335-3CA7AAC5638B}" srcOrd="1" destOrd="0" presId="urn:microsoft.com/office/officeart/2005/8/layout/default"/>
    <dgm:cxn modelId="{86D9C124-AC16-204D-BAFC-58494E8CFA57}" type="presParOf" srcId="{05F54813-DA34-454C-AA4D-D2EDF59E2A56}" destId="{5813D6C6-4452-9D4F-AAB1-15527E3F2B39}" srcOrd="2" destOrd="0" presId="urn:microsoft.com/office/officeart/2005/8/layout/default"/>
    <dgm:cxn modelId="{30A33C3A-81DB-7848-98E0-805B68CBCA68}" type="presParOf" srcId="{05F54813-DA34-454C-AA4D-D2EDF59E2A56}" destId="{3B48A819-861C-E24F-A2E2-B728046692A1}" srcOrd="3" destOrd="0" presId="urn:microsoft.com/office/officeart/2005/8/layout/default"/>
    <dgm:cxn modelId="{072D9EDE-35B1-7444-A5B9-1F81E69AD86A}" type="presParOf" srcId="{05F54813-DA34-454C-AA4D-D2EDF59E2A56}" destId="{653DC070-04D2-4B47-AAC9-D120CC0F7C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8A5A9-33BA-5D47-B715-886DC09FBE74}">
      <dsp:nvSpPr>
        <dsp:cNvPr id="0" name=""/>
        <dsp:cNvSpPr/>
      </dsp:nvSpPr>
      <dsp:spPr>
        <a:xfrm>
          <a:off x="0" y="2645"/>
          <a:ext cx="6241346" cy="0"/>
        </a:xfrm>
        <a:prstGeom prst="line">
          <a:avLst/>
        </a:prstGeom>
        <a:gradFill rotWithShape="0">
          <a:gsLst>
            <a:gs pos="0">
              <a:schemeClr val="accent5">
                <a:hueOff val="0"/>
                <a:satOff val="0"/>
                <a:lumOff val="0"/>
                <a:alphaOff val="0"/>
                <a:tint val="100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w="6350" cap="flat" cmpd="sng" algn="in">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32B8CB1-7D62-1847-A713-7D9F6C9FA52B}">
      <dsp:nvSpPr>
        <dsp:cNvPr id="0" name=""/>
        <dsp:cNvSpPr/>
      </dsp:nvSpPr>
      <dsp:spPr>
        <a:xfrm>
          <a:off x="0" y="2645"/>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Background</a:t>
          </a:r>
        </a:p>
      </dsp:txBody>
      <dsp:txXfrm>
        <a:off x="0" y="2645"/>
        <a:ext cx="6241346" cy="902229"/>
      </dsp:txXfrm>
    </dsp:sp>
    <dsp:sp modelId="{C26F2F8B-A1E0-BC44-A1E6-DBB4DCD7837E}">
      <dsp:nvSpPr>
        <dsp:cNvPr id="0" name=""/>
        <dsp:cNvSpPr/>
      </dsp:nvSpPr>
      <dsp:spPr>
        <a:xfrm>
          <a:off x="0" y="904875"/>
          <a:ext cx="6241346" cy="0"/>
        </a:xfrm>
        <a:prstGeom prst="line">
          <a:avLst/>
        </a:prstGeom>
        <a:gradFill rotWithShape="0">
          <a:gsLst>
            <a:gs pos="0">
              <a:schemeClr val="accent5">
                <a:hueOff val="-3189095"/>
                <a:satOff val="2540"/>
                <a:lumOff val="-2706"/>
                <a:alphaOff val="0"/>
                <a:tint val="100000"/>
                <a:satMod val="103000"/>
                <a:lumMod val="102000"/>
              </a:schemeClr>
            </a:gs>
            <a:gs pos="50000">
              <a:schemeClr val="accent5">
                <a:hueOff val="-3189095"/>
                <a:satOff val="2540"/>
                <a:lumOff val="-2706"/>
                <a:alphaOff val="0"/>
                <a:shade val="100000"/>
                <a:satMod val="110000"/>
                <a:lumMod val="100000"/>
              </a:schemeClr>
            </a:gs>
            <a:gs pos="100000">
              <a:schemeClr val="accent5">
                <a:hueOff val="-3189095"/>
                <a:satOff val="2540"/>
                <a:lumOff val="-2706"/>
                <a:alphaOff val="0"/>
                <a:shade val="70000"/>
                <a:satMod val="120000"/>
                <a:lumMod val="99000"/>
              </a:schemeClr>
            </a:gs>
          </a:gsLst>
          <a:path path="circle">
            <a:fillToRect l="100000" t="100000" r="100000" b="100000"/>
          </a:path>
        </a:gradFill>
        <a:ln w="6350" cap="flat" cmpd="sng" algn="in">
          <a:solidFill>
            <a:schemeClr val="accent5">
              <a:hueOff val="-3189095"/>
              <a:satOff val="2540"/>
              <a:lumOff val="-270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1D0F64E-B69B-D843-AC0F-DB0242E2813F}">
      <dsp:nvSpPr>
        <dsp:cNvPr id="0" name=""/>
        <dsp:cNvSpPr/>
      </dsp:nvSpPr>
      <dsp:spPr>
        <a:xfrm>
          <a:off x="0" y="904875"/>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Overview of the Redetermination Process</a:t>
          </a:r>
        </a:p>
      </dsp:txBody>
      <dsp:txXfrm>
        <a:off x="0" y="904875"/>
        <a:ext cx="6241346" cy="902229"/>
      </dsp:txXfrm>
    </dsp:sp>
    <dsp:sp modelId="{B52E1C9C-11C0-CA45-87D0-9647CC2ADDF6}">
      <dsp:nvSpPr>
        <dsp:cNvPr id="0" name=""/>
        <dsp:cNvSpPr/>
      </dsp:nvSpPr>
      <dsp:spPr>
        <a:xfrm>
          <a:off x="0" y="1807104"/>
          <a:ext cx="6241346" cy="0"/>
        </a:xfrm>
        <a:prstGeom prst="line">
          <a:avLst/>
        </a:prstGeom>
        <a:gradFill rotWithShape="0">
          <a:gsLst>
            <a:gs pos="0">
              <a:schemeClr val="accent5">
                <a:hueOff val="-6378191"/>
                <a:satOff val="5081"/>
                <a:lumOff val="-5412"/>
                <a:alphaOff val="0"/>
                <a:tint val="100000"/>
                <a:satMod val="103000"/>
                <a:lumMod val="102000"/>
              </a:schemeClr>
            </a:gs>
            <a:gs pos="50000">
              <a:schemeClr val="accent5">
                <a:hueOff val="-6378191"/>
                <a:satOff val="5081"/>
                <a:lumOff val="-5412"/>
                <a:alphaOff val="0"/>
                <a:shade val="100000"/>
                <a:satMod val="110000"/>
                <a:lumMod val="100000"/>
              </a:schemeClr>
            </a:gs>
            <a:gs pos="100000">
              <a:schemeClr val="accent5">
                <a:hueOff val="-6378191"/>
                <a:satOff val="5081"/>
                <a:lumOff val="-5412"/>
                <a:alphaOff val="0"/>
                <a:shade val="70000"/>
                <a:satMod val="120000"/>
                <a:lumMod val="99000"/>
              </a:schemeClr>
            </a:gs>
          </a:gsLst>
          <a:path path="circle">
            <a:fillToRect l="100000" t="100000" r="100000" b="100000"/>
          </a:path>
        </a:gradFill>
        <a:ln w="6350" cap="flat" cmpd="sng" algn="in">
          <a:solidFill>
            <a:schemeClr val="accent5">
              <a:hueOff val="-6378191"/>
              <a:satOff val="5081"/>
              <a:lumOff val="-541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F1C1A8A-E4B3-7345-B549-8D2806358899}">
      <dsp:nvSpPr>
        <dsp:cNvPr id="0" name=""/>
        <dsp:cNvSpPr/>
      </dsp:nvSpPr>
      <dsp:spPr>
        <a:xfrm>
          <a:off x="0" y="1807104"/>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Five Strategies for a Successful School-Based Redetermination Project</a:t>
          </a:r>
        </a:p>
      </dsp:txBody>
      <dsp:txXfrm>
        <a:off x="0" y="1807104"/>
        <a:ext cx="6241346" cy="902229"/>
      </dsp:txXfrm>
    </dsp:sp>
    <dsp:sp modelId="{06387072-AF9A-024C-B53B-A0423D7F7B11}">
      <dsp:nvSpPr>
        <dsp:cNvPr id="0" name=""/>
        <dsp:cNvSpPr/>
      </dsp:nvSpPr>
      <dsp:spPr>
        <a:xfrm>
          <a:off x="0" y="2709333"/>
          <a:ext cx="6241346" cy="0"/>
        </a:xfrm>
        <a:prstGeom prst="line">
          <a:avLst/>
        </a:prstGeom>
        <a:gradFill rotWithShape="0">
          <a:gsLst>
            <a:gs pos="0">
              <a:schemeClr val="accent5">
                <a:hueOff val="-9567286"/>
                <a:satOff val="7621"/>
                <a:lumOff val="-8118"/>
                <a:alphaOff val="0"/>
                <a:tint val="100000"/>
                <a:satMod val="103000"/>
                <a:lumMod val="102000"/>
              </a:schemeClr>
            </a:gs>
            <a:gs pos="50000">
              <a:schemeClr val="accent5">
                <a:hueOff val="-9567286"/>
                <a:satOff val="7621"/>
                <a:lumOff val="-8118"/>
                <a:alphaOff val="0"/>
                <a:shade val="100000"/>
                <a:satMod val="110000"/>
                <a:lumMod val="100000"/>
              </a:schemeClr>
            </a:gs>
            <a:gs pos="100000">
              <a:schemeClr val="accent5">
                <a:hueOff val="-9567286"/>
                <a:satOff val="7621"/>
                <a:lumOff val="-8118"/>
                <a:alphaOff val="0"/>
                <a:shade val="70000"/>
                <a:satMod val="120000"/>
                <a:lumMod val="99000"/>
              </a:schemeClr>
            </a:gs>
          </a:gsLst>
          <a:path path="circle">
            <a:fillToRect l="100000" t="100000" r="100000" b="100000"/>
          </a:path>
        </a:gradFill>
        <a:ln w="6350" cap="flat" cmpd="sng" algn="in">
          <a:solidFill>
            <a:schemeClr val="accent5">
              <a:hueOff val="-9567286"/>
              <a:satOff val="7621"/>
              <a:lumOff val="-811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F3C6BFA-73EA-954A-83CD-F2D32FB4CF2B}">
      <dsp:nvSpPr>
        <dsp:cNvPr id="0" name=""/>
        <dsp:cNvSpPr/>
      </dsp:nvSpPr>
      <dsp:spPr>
        <a:xfrm>
          <a:off x="0" y="2709333"/>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A Readiness Checklist</a:t>
          </a:r>
        </a:p>
      </dsp:txBody>
      <dsp:txXfrm>
        <a:off x="0" y="2709333"/>
        <a:ext cx="6241346" cy="902229"/>
      </dsp:txXfrm>
    </dsp:sp>
    <dsp:sp modelId="{BF0C55A2-F5F9-0345-944E-F79003ADE866}">
      <dsp:nvSpPr>
        <dsp:cNvPr id="0" name=""/>
        <dsp:cNvSpPr/>
      </dsp:nvSpPr>
      <dsp:spPr>
        <a:xfrm>
          <a:off x="0" y="3611562"/>
          <a:ext cx="6241346" cy="0"/>
        </a:xfrm>
        <a:prstGeom prst="line">
          <a:avLst/>
        </a:prstGeom>
        <a:gradFill rotWithShape="0">
          <a:gsLst>
            <a:gs pos="0">
              <a:schemeClr val="accent5">
                <a:hueOff val="-12756381"/>
                <a:satOff val="10162"/>
                <a:lumOff val="-10824"/>
                <a:alphaOff val="0"/>
                <a:tint val="100000"/>
                <a:satMod val="103000"/>
                <a:lumMod val="102000"/>
              </a:schemeClr>
            </a:gs>
            <a:gs pos="50000">
              <a:schemeClr val="accent5">
                <a:hueOff val="-12756381"/>
                <a:satOff val="10162"/>
                <a:lumOff val="-10824"/>
                <a:alphaOff val="0"/>
                <a:shade val="100000"/>
                <a:satMod val="110000"/>
                <a:lumMod val="100000"/>
              </a:schemeClr>
            </a:gs>
            <a:gs pos="100000">
              <a:schemeClr val="accent5">
                <a:hueOff val="-12756381"/>
                <a:satOff val="10162"/>
                <a:lumOff val="-10824"/>
                <a:alphaOff val="0"/>
                <a:shade val="70000"/>
                <a:satMod val="120000"/>
                <a:lumMod val="99000"/>
              </a:schemeClr>
            </a:gs>
          </a:gsLst>
          <a:path path="circle">
            <a:fillToRect l="100000" t="100000" r="100000" b="100000"/>
          </a:path>
        </a:gradFill>
        <a:ln w="6350" cap="flat" cmpd="sng" algn="in">
          <a:solidFill>
            <a:schemeClr val="accent5">
              <a:hueOff val="-12756381"/>
              <a:satOff val="10162"/>
              <a:lumOff val="-1082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64F1B7C-6F59-CD42-80C0-8AAE91B17F44}">
      <dsp:nvSpPr>
        <dsp:cNvPr id="0" name=""/>
        <dsp:cNvSpPr/>
      </dsp:nvSpPr>
      <dsp:spPr>
        <a:xfrm>
          <a:off x="0" y="3611562"/>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Group Discussion</a:t>
          </a:r>
        </a:p>
      </dsp:txBody>
      <dsp:txXfrm>
        <a:off x="0" y="3611562"/>
        <a:ext cx="6241346" cy="902229"/>
      </dsp:txXfrm>
    </dsp:sp>
    <dsp:sp modelId="{2D8C7D16-AB49-554B-941C-E36FFD94241F}">
      <dsp:nvSpPr>
        <dsp:cNvPr id="0" name=""/>
        <dsp:cNvSpPr/>
      </dsp:nvSpPr>
      <dsp:spPr>
        <a:xfrm>
          <a:off x="0" y="4513791"/>
          <a:ext cx="6241346" cy="0"/>
        </a:xfrm>
        <a:prstGeom prst="line">
          <a:avLst/>
        </a:prstGeom>
        <a:gradFill rotWithShape="0">
          <a:gsLst>
            <a:gs pos="0">
              <a:schemeClr val="accent5">
                <a:hueOff val="-15945476"/>
                <a:satOff val="12702"/>
                <a:lumOff val="-13530"/>
                <a:alphaOff val="0"/>
                <a:tint val="100000"/>
                <a:satMod val="103000"/>
                <a:lumMod val="102000"/>
              </a:schemeClr>
            </a:gs>
            <a:gs pos="50000">
              <a:schemeClr val="accent5">
                <a:hueOff val="-15945476"/>
                <a:satOff val="12702"/>
                <a:lumOff val="-13530"/>
                <a:alphaOff val="0"/>
                <a:shade val="100000"/>
                <a:satMod val="110000"/>
                <a:lumMod val="100000"/>
              </a:schemeClr>
            </a:gs>
            <a:gs pos="100000">
              <a:schemeClr val="accent5">
                <a:hueOff val="-15945476"/>
                <a:satOff val="12702"/>
                <a:lumOff val="-13530"/>
                <a:alphaOff val="0"/>
                <a:shade val="70000"/>
                <a:satMod val="120000"/>
                <a:lumMod val="99000"/>
              </a:schemeClr>
            </a:gs>
          </a:gsLst>
          <a:path path="circle">
            <a:fillToRect l="100000" t="100000" r="100000" b="100000"/>
          </a:path>
        </a:gradFill>
        <a:ln w="6350" cap="flat" cmpd="sng" algn="in">
          <a:solidFill>
            <a:schemeClr val="accent5">
              <a:hueOff val="-15945476"/>
              <a:satOff val="12702"/>
              <a:lumOff val="-1353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8DF6827-272D-1A46-BE1C-527D04411660}">
      <dsp:nvSpPr>
        <dsp:cNvPr id="0" name=""/>
        <dsp:cNvSpPr/>
      </dsp:nvSpPr>
      <dsp:spPr>
        <a:xfrm>
          <a:off x="0" y="4513791"/>
          <a:ext cx="6241346" cy="902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egoe UI Semilight" panose="020B0402040204020203" pitchFamily="34" charset="0"/>
              <a:cs typeface="Segoe UI Semilight" panose="020B0402040204020203" pitchFamily="34" charset="0"/>
            </a:rPr>
            <a:t>Next Steps</a:t>
          </a:r>
          <a:br>
            <a:rPr lang="en-US" sz="2300" i="0" kern="1200" dirty="0"/>
          </a:br>
          <a:endParaRPr lang="en-US" sz="2300" kern="1200" dirty="0"/>
        </a:p>
      </dsp:txBody>
      <dsp:txXfrm>
        <a:off x="0" y="4513791"/>
        <a:ext cx="6241346" cy="902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B8221-7189-254A-9A1B-C6042035BC07}">
      <dsp:nvSpPr>
        <dsp:cNvPr id="0" name=""/>
        <dsp:cNvSpPr/>
      </dsp:nvSpPr>
      <dsp:spPr>
        <a:xfrm>
          <a:off x="1238297" y="2360"/>
          <a:ext cx="3879378" cy="2327627"/>
        </a:xfrm>
        <a:prstGeom prst="rect">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Set up a system for identifying and tracking students whose eligibility needs to be redetermined.</a:t>
          </a:r>
        </a:p>
      </dsp:txBody>
      <dsp:txXfrm>
        <a:off x="1238297" y="2360"/>
        <a:ext cx="3879378" cy="2327627"/>
      </dsp:txXfrm>
    </dsp:sp>
    <dsp:sp modelId="{E72E2BD2-6289-864B-9896-FBF355FDBB4F}">
      <dsp:nvSpPr>
        <dsp:cNvPr id="0" name=""/>
        <dsp:cNvSpPr/>
      </dsp:nvSpPr>
      <dsp:spPr>
        <a:xfrm>
          <a:off x="1238297" y="2717925"/>
          <a:ext cx="3879378" cy="2327627"/>
        </a:xfrm>
        <a:prstGeom prst="rect">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Track students’ eligibility status by month and school for targeted outreach.</a:t>
          </a:r>
        </a:p>
      </dsp:txBody>
      <dsp:txXfrm>
        <a:off x="1238297" y="2717925"/>
        <a:ext cx="3879378" cy="23276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B8221-7189-254A-9A1B-C6042035BC07}">
      <dsp:nvSpPr>
        <dsp:cNvPr id="0" name=""/>
        <dsp:cNvSpPr/>
      </dsp:nvSpPr>
      <dsp:spPr>
        <a:xfrm>
          <a:off x="801" y="924354"/>
          <a:ext cx="3126255" cy="1875753"/>
        </a:xfrm>
        <a:prstGeom prst="rect">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Reassign staff from other work on a temporary basis, use their regular funding to cover the cost of the Redetermination Project.</a:t>
          </a:r>
        </a:p>
      </dsp:txBody>
      <dsp:txXfrm>
        <a:off x="801" y="924354"/>
        <a:ext cx="3126255" cy="1875753"/>
      </dsp:txXfrm>
    </dsp:sp>
    <dsp:sp modelId="{977617E1-EB4A-B943-A81C-3F4AAA8692E6}">
      <dsp:nvSpPr>
        <dsp:cNvPr id="0" name=""/>
        <dsp:cNvSpPr/>
      </dsp:nvSpPr>
      <dsp:spPr>
        <a:xfrm>
          <a:off x="3439682" y="924354"/>
          <a:ext cx="3126255" cy="1875753"/>
        </a:xfrm>
        <a:prstGeom prst="rect">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6">
                  <a:lumMod val="75000"/>
                </a:schemeClr>
              </a:solidFill>
              <a:latin typeface="Segoe UI Semilight" panose="020B0402040204020203" pitchFamily="34" charset="0"/>
              <a:cs typeface="Segoe UI Semilight" panose="020B0402040204020203" pitchFamily="34" charset="0"/>
            </a:rPr>
            <a:t>Make sure they are included in the “Administrative” RMTS cost pool. </a:t>
          </a:r>
        </a:p>
      </dsp:txBody>
      <dsp:txXfrm>
        <a:off x="3439682" y="924354"/>
        <a:ext cx="3126255" cy="1875753"/>
      </dsp:txXfrm>
    </dsp:sp>
    <dsp:sp modelId="{7CCEFE3F-31B4-0C40-A639-BA5379EC6094}">
      <dsp:nvSpPr>
        <dsp:cNvPr id="0" name=""/>
        <dsp:cNvSpPr/>
      </dsp:nvSpPr>
      <dsp:spPr>
        <a:xfrm>
          <a:off x="1720241" y="3112733"/>
          <a:ext cx="3126255" cy="1875753"/>
        </a:xfrm>
        <a:prstGeom prst="rect">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6">
                  <a:lumMod val="75000"/>
                </a:schemeClr>
              </a:solidFill>
              <a:latin typeface="Segoe UI Semilight" panose="020B0402040204020203" pitchFamily="34" charset="0"/>
              <a:cs typeface="Segoe UI Semilight" panose="020B0402040204020203" pitchFamily="34" charset="0"/>
            </a:rPr>
            <a:t>Take some of the reimbursement from the SMAA invoice to pay for  costs associated with the project.</a:t>
          </a:r>
        </a:p>
      </dsp:txBody>
      <dsp:txXfrm>
        <a:off x="1720241" y="3112733"/>
        <a:ext cx="3126255" cy="18757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2993E-7ECE-5D41-917A-BCE204B15D06}">
      <dsp:nvSpPr>
        <dsp:cNvPr id="0" name=""/>
        <dsp:cNvSpPr/>
      </dsp:nvSpPr>
      <dsp:spPr>
        <a:xfrm>
          <a:off x="0" y="0"/>
          <a:ext cx="6564616" cy="1718321"/>
        </a:xfrm>
        <a:prstGeom prst="roundRect">
          <a:avLst>
            <a:gd name="adj" fmla="val 10000"/>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This option allows you to include your redetermination staff in the direct charge section of the SMAA invoice. </a:t>
          </a:r>
        </a:p>
      </dsp:txBody>
      <dsp:txXfrm>
        <a:off x="50328" y="50328"/>
        <a:ext cx="6463960" cy="1617665"/>
      </dsp:txXfrm>
    </dsp:sp>
    <dsp:sp modelId="{40CBB6AE-1CB4-4D4B-A7F0-954992016DCA}">
      <dsp:nvSpPr>
        <dsp:cNvPr id="0" name=""/>
        <dsp:cNvSpPr/>
      </dsp:nvSpPr>
      <dsp:spPr>
        <a:xfrm>
          <a:off x="1061" y="1966311"/>
          <a:ext cx="1543889" cy="3943818"/>
        </a:xfrm>
        <a:prstGeom prst="roundRect">
          <a:avLst>
            <a:gd name="adj" fmla="val 10000"/>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These staff do </a:t>
          </a:r>
          <a:r>
            <a:rPr lang="en-US" sz="1600" b="1" i="0" kern="1200" dirty="0">
              <a:solidFill>
                <a:schemeClr val="accent6">
                  <a:lumMod val="75000"/>
                </a:schemeClr>
              </a:solidFill>
              <a:latin typeface="Segoe UI Semilight" panose="020B0402040204020203" pitchFamily="34" charset="0"/>
              <a:cs typeface="Segoe UI Semilight" panose="020B0402040204020203" pitchFamily="34" charset="0"/>
            </a:rPr>
            <a:t>not</a:t>
          </a: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 participate in the RMTS.</a:t>
          </a:r>
        </a:p>
      </dsp:txBody>
      <dsp:txXfrm>
        <a:off x="46280" y="2011530"/>
        <a:ext cx="1453451" cy="3853380"/>
      </dsp:txXfrm>
    </dsp:sp>
    <dsp:sp modelId="{8DC1096F-21DB-5942-8C5A-58C3D8CF1926}">
      <dsp:nvSpPr>
        <dsp:cNvPr id="0" name=""/>
        <dsp:cNvSpPr/>
      </dsp:nvSpPr>
      <dsp:spPr>
        <a:xfrm>
          <a:off x="1674637" y="1966311"/>
          <a:ext cx="1543889" cy="3943818"/>
        </a:xfrm>
        <a:prstGeom prst="roundRect">
          <a:avLst>
            <a:gd name="adj" fmla="val 10000"/>
          </a:avLst>
        </a:prstGeom>
        <a:solidFill>
          <a:schemeClr val="accent3">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These staff keep a running record of the time spent on Medi-Cal Outreach (Code 4) or Facilitating Medi-Cal Application (Code 6).</a:t>
          </a:r>
        </a:p>
      </dsp:txBody>
      <dsp:txXfrm>
        <a:off x="1719856" y="2011530"/>
        <a:ext cx="1453451" cy="3853380"/>
      </dsp:txXfrm>
    </dsp:sp>
    <dsp:sp modelId="{0C8F43FD-1E7F-684B-9D7B-907BBFA7E11D}">
      <dsp:nvSpPr>
        <dsp:cNvPr id="0" name=""/>
        <dsp:cNvSpPr/>
      </dsp:nvSpPr>
      <dsp:spPr>
        <a:xfrm>
          <a:off x="3348212" y="1966311"/>
          <a:ext cx="1543889" cy="3943818"/>
        </a:xfrm>
        <a:prstGeom prst="roundRect">
          <a:avLst>
            <a:gd name="adj" fmla="val 10000"/>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At the end of the quarter, the time is rolled up and the corresponding cost are reported as direct charges.</a:t>
          </a:r>
        </a:p>
      </dsp:txBody>
      <dsp:txXfrm>
        <a:off x="3393431" y="2011530"/>
        <a:ext cx="1453451" cy="3853380"/>
      </dsp:txXfrm>
    </dsp:sp>
    <dsp:sp modelId="{C9CC2C20-205D-404A-BE8B-09DC1AD16243}">
      <dsp:nvSpPr>
        <dsp:cNvPr id="0" name=""/>
        <dsp:cNvSpPr/>
      </dsp:nvSpPr>
      <dsp:spPr>
        <a:xfrm>
          <a:off x="5021788" y="1966311"/>
          <a:ext cx="1543889" cy="3943818"/>
        </a:xfrm>
        <a:prstGeom prst="roundRect">
          <a:avLst>
            <a:gd name="adj" fmla="val 10000"/>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The expense is reimbursed at 50% </a:t>
          </a:r>
        </a:p>
        <a:p>
          <a:pPr marL="0" lvl="0" indent="0" algn="ctr" defTabSz="711200">
            <a:lnSpc>
              <a:spcPct val="90000"/>
            </a:lnSpc>
            <a:spcBef>
              <a:spcPct val="0"/>
            </a:spcBef>
            <a:spcAft>
              <a:spcPct val="35000"/>
            </a:spcAft>
            <a:buNone/>
          </a:pPr>
          <a:endPar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endParaRPr>
        </a:p>
        <a:p>
          <a:pPr marL="0" lvl="0" indent="0" algn="ctr" defTabSz="711200">
            <a:lnSpc>
              <a:spcPct val="90000"/>
            </a:lnSpc>
            <a:spcBef>
              <a:spcPct val="0"/>
            </a:spcBef>
            <a:spcAft>
              <a:spcPct val="35000"/>
            </a:spcAft>
            <a:buNone/>
          </a:pPr>
          <a:r>
            <a:rPr lang="en-US" sz="1600" b="0" i="0" kern="1200" dirty="0">
              <a:solidFill>
                <a:schemeClr val="accent6">
                  <a:lumMod val="75000"/>
                </a:schemeClr>
              </a:solidFill>
              <a:latin typeface="Segoe UI Semilight" panose="020B0402040204020203" pitchFamily="34" charset="0"/>
              <a:cs typeface="Segoe UI Semilight" panose="020B0402040204020203" pitchFamily="34" charset="0"/>
            </a:rPr>
            <a:t>If you had a 10,000 cost, you would be reimbursed $5,000.</a:t>
          </a:r>
        </a:p>
      </dsp:txBody>
      <dsp:txXfrm>
        <a:off x="5067007" y="2011530"/>
        <a:ext cx="1453451" cy="3853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57DE-E047-AC46-90D1-C58C48314EB8}">
      <dsp:nvSpPr>
        <dsp:cNvPr id="0" name=""/>
        <dsp:cNvSpPr/>
      </dsp:nvSpPr>
      <dsp:spPr>
        <a:xfrm>
          <a:off x="2539" y="2790"/>
          <a:ext cx="6874021" cy="1886816"/>
        </a:xfrm>
        <a:prstGeom prst="roundRect">
          <a:avLst>
            <a:gd name="adj" fmla="val 10000"/>
          </a:avLst>
        </a:prstGeom>
        <a:solidFill>
          <a:schemeClr val="accent1">
            <a:lumMod val="40000"/>
            <a:lumOff val="60000"/>
          </a:schemeClr>
        </a:solidFill>
        <a:ln>
          <a:noFill/>
        </a:ln>
        <a:effectLst>
          <a:outerShdw blurRad="50800" dist="38100" dir="8100000" algn="tr"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accent6">
                  <a:lumMod val="75000"/>
                </a:schemeClr>
              </a:solidFill>
              <a:latin typeface="Segoe UI Semilight" panose="020B0402040204020203" pitchFamily="34" charset="0"/>
              <a:cs typeface="Segoe UI Semilight" panose="020B0402040204020203" pitchFamily="34" charset="0"/>
            </a:rPr>
            <a:t>Ensuring students and their families complete the redetermination process has important implications for schools.</a:t>
          </a:r>
        </a:p>
      </dsp:txBody>
      <dsp:txXfrm>
        <a:off x="57802" y="58053"/>
        <a:ext cx="6763495" cy="1776290"/>
      </dsp:txXfrm>
    </dsp:sp>
    <dsp:sp modelId="{E8AB6333-9564-3246-92E2-791ACAB88ECC}">
      <dsp:nvSpPr>
        <dsp:cNvPr id="0" name=""/>
        <dsp:cNvSpPr/>
      </dsp:nvSpPr>
      <dsp:spPr>
        <a:xfrm>
          <a:off x="2539" y="2098398"/>
          <a:ext cx="3298474" cy="2486481"/>
        </a:xfrm>
        <a:prstGeom prst="roundRect">
          <a:avLst>
            <a:gd name="adj" fmla="val 10000"/>
          </a:avLst>
        </a:prstGeom>
        <a:solidFill>
          <a:schemeClr val="accent5">
            <a:lumMod val="20000"/>
            <a:lumOff val="80000"/>
          </a:schemeClr>
        </a:solidFill>
        <a:ln>
          <a:noFill/>
        </a:ln>
        <a:effectLst>
          <a:outerShdw blurRad="50800" dist="38100" dir="8100000" algn="tr"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Maintaining the Medi-Cal eligibility of students and their families supports better health outcomes and may positively impact school attendance rates.</a:t>
          </a:r>
        </a:p>
      </dsp:txBody>
      <dsp:txXfrm>
        <a:off x="75366" y="2171225"/>
        <a:ext cx="3152820" cy="2340827"/>
      </dsp:txXfrm>
    </dsp:sp>
    <dsp:sp modelId="{217EFF2C-C5EB-284D-9219-B7BEA8EFDBE7}">
      <dsp:nvSpPr>
        <dsp:cNvPr id="0" name=""/>
        <dsp:cNvSpPr/>
      </dsp:nvSpPr>
      <dsp:spPr>
        <a:xfrm>
          <a:off x="3578085" y="2098398"/>
          <a:ext cx="3298474" cy="2486481"/>
        </a:xfrm>
        <a:prstGeom prst="roundRect">
          <a:avLst>
            <a:gd name="adj" fmla="val 10000"/>
          </a:avLst>
        </a:prstGeom>
        <a:solidFill>
          <a:schemeClr val="accent3">
            <a:lumMod val="40000"/>
            <a:lumOff val="60000"/>
          </a:schemeClr>
        </a:solidFill>
        <a:ln>
          <a:noFill/>
        </a:ln>
        <a:effectLst>
          <a:outerShdw blurRad="50800" dist="38100" dir="8100000" algn="tr"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Ensuring students and their families maintain Medi-Cal coverage </a:t>
          </a:r>
          <a:r>
            <a:rPr lang="en-US" sz="2000" b="1" i="0" kern="1200" dirty="0">
              <a:solidFill>
                <a:schemeClr val="accent6">
                  <a:lumMod val="75000"/>
                </a:schemeClr>
              </a:solidFill>
              <a:latin typeface="Segoe UI Semilight" panose="020B0402040204020203" pitchFamily="34" charset="0"/>
              <a:cs typeface="Segoe UI Semilight" panose="020B0402040204020203" pitchFamily="34" charset="0"/>
            </a:rPr>
            <a:t>directly</a:t>
          </a: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 impacts the revenue generated through the LEABOP and SMAA programs. </a:t>
          </a:r>
        </a:p>
      </dsp:txBody>
      <dsp:txXfrm>
        <a:off x="3650912" y="2171225"/>
        <a:ext cx="3152820" cy="2340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CD6F4-CD96-5646-A159-7E66644A9F59}">
      <dsp:nvSpPr>
        <dsp:cNvPr id="0" name=""/>
        <dsp:cNvSpPr/>
      </dsp:nvSpPr>
      <dsp:spPr>
        <a:xfrm>
          <a:off x="1042213" y="622850"/>
          <a:ext cx="1951862" cy="1301892"/>
        </a:xfrm>
        <a:prstGeom prst="rect">
          <a:avLst/>
        </a:prstGeom>
        <a:solidFill>
          <a:schemeClr val="accent1">
            <a:lumMod val="20000"/>
            <a:lumOff val="80000"/>
          </a:schemeClr>
        </a:solidFill>
        <a:ln w="6350" cap="flat" cmpd="sng" algn="in">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b="0" i="0" kern="1200" dirty="0">
              <a:solidFill>
                <a:schemeClr val="accent6">
                  <a:lumMod val="75000"/>
                </a:schemeClr>
              </a:solidFill>
              <a:latin typeface="Segoe UI Semilight" panose="020B0402040204020203" pitchFamily="34" charset="0"/>
              <a:cs typeface="Segoe UI Semilight" panose="020B0402040204020203" pitchFamily="34" charset="0"/>
            </a:rPr>
            <a:t>Total SMAA Invoice</a:t>
          </a:r>
        </a:p>
      </dsp:txBody>
      <dsp:txXfrm>
        <a:off x="1354511" y="622850"/>
        <a:ext cx="1639564" cy="1301892"/>
      </dsp:txXfrm>
    </dsp:sp>
    <dsp:sp modelId="{996F6872-5455-204E-BFF1-CB25FC678B0F}">
      <dsp:nvSpPr>
        <dsp:cNvPr id="0" name=""/>
        <dsp:cNvSpPr/>
      </dsp:nvSpPr>
      <dsp:spPr>
        <a:xfrm>
          <a:off x="1042213" y="1924742"/>
          <a:ext cx="1951862" cy="1301892"/>
        </a:xfrm>
        <a:prstGeom prst="rect">
          <a:avLst/>
        </a:prstGeom>
        <a:solidFill>
          <a:schemeClr val="accent1">
            <a:lumMod val="40000"/>
            <a:lumOff val="60000"/>
          </a:schemeClr>
        </a:solidFill>
        <a:ln w="6350" cap="flat" cmpd="sng" algn="in">
          <a:solidFill>
            <a:schemeClr val="accent4">
              <a:tint val="40000"/>
              <a:alpha val="90000"/>
              <a:hueOff val="2607952"/>
              <a:satOff val="-3970"/>
              <a:lumOff val="-337"/>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Segoe UI Semilight" panose="020B0402040204020203" pitchFamily="34" charset="0"/>
              <a:cs typeface="Segoe UI Semilight" panose="020B0402040204020203" pitchFamily="34" charset="0"/>
            </a:rPr>
            <a:t>$</a:t>
          </a: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161,000</a:t>
          </a:r>
        </a:p>
      </dsp:txBody>
      <dsp:txXfrm>
        <a:off x="1354511" y="1924742"/>
        <a:ext cx="1639564" cy="1301892"/>
      </dsp:txXfrm>
    </dsp:sp>
    <dsp:sp modelId="{BDABB45A-FBDF-A945-AFE7-3768ABBA342B}">
      <dsp:nvSpPr>
        <dsp:cNvPr id="0" name=""/>
        <dsp:cNvSpPr/>
      </dsp:nvSpPr>
      <dsp:spPr>
        <a:xfrm>
          <a:off x="1220" y="102353"/>
          <a:ext cx="1301241" cy="1301241"/>
        </a:xfrm>
        <a:prstGeom prst="ellipse">
          <a:avLst/>
        </a:prstGeom>
        <a:solidFill>
          <a:schemeClr val="accent1">
            <a:lumMod val="20000"/>
            <a:lumOff val="80000"/>
          </a:schemeClr>
        </a:solidFill>
        <a:ln>
          <a:noFill/>
        </a:ln>
        <a:effectLst>
          <a:innerShdw blurRad="88900" dist="25400" dir="10800000">
            <a:srgbClr val="000000">
              <a:alpha val="25000"/>
            </a:srgbClr>
          </a:innerShdw>
          <a:outerShdw blurRad="25400" dist="25400" dir="5400000" rotWithShape="0">
            <a:srgbClr val="FFFFFF">
              <a:alpha val="1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chemeClr val="accent6">
                  <a:lumMod val="75000"/>
                </a:schemeClr>
              </a:solidFill>
              <a:latin typeface="Segoe UI Semilight" panose="020B0402040204020203" pitchFamily="34" charset="0"/>
              <a:cs typeface="Segoe UI Semilight" panose="020B0402040204020203" pitchFamily="34" charset="0"/>
            </a:rPr>
            <a:t>MER: 30.55%</a:t>
          </a:r>
        </a:p>
      </dsp:txBody>
      <dsp:txXfrm>
        <a:off x="191782" y="292915"/>
        <a:ext cx="920117" cy="920117"/>
      </dsp:txXfrm>
    </dsp:sp>
    <dsp:sp modelId="{29476753-FFE4-994E-8B60-5DB5C78326A3}">
      <dsp:nvSpPr>
        <dsp:cNvPr id="0" name=""/>
        <dsp:cNvSpPr/>
      </dsp:nvSpPr>
      <dsp:spPr>
        <a:xfrm>
          <a:off x="4295317" y="622850"/>
          <a:ext cx="1951862" cy="1301892"/>
        </a:xfrm>
        <a:prstGeom prst="rect">
          <a:avLst/>
        </a:prstGeom>
        <a:solidFill>
          <a:schemeClr val="accent5">
            <a:lumMod val="20000"/>
            <a:lumOff val="80000"/>
            <a:alpha val="90000"/>
          </a:schemeClr>
        </a:solidFill>
        <a:ln w="6350" cap="flat" cmpd="sng" algn="in">
          <a:solidFill>
            <a:schemeClr val="accent4">
              <a:tint val="40000"/>
              <a:alpha val="90000"/>
              <a:hueOff val="5215904"/>
              <a:satOff val="-7940"/>
              <a:lumOff val="-674"/>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b="0" i="0" kern="1200" noProof="0" dirty="0">
              <a:latin typeface="Segoe UI Semilight" panose="020B0402040204020203" pitchFamily="34" charset="0"/>
              <a:cs typeface="Segoe UI Semilight" panose="020B0402040204020203" pitchFamily="34" charset="0"/>
            </a:rPr>
            <a:t>Total SMAA Invoice</a:t>
          </a:r>
        </a:p>
      </dsp:txBody>
      <dsp:txXfrm>
        <a:off x="4607615" y="622850"/>
        <a:ext cx="1639564" cy="1301892"/>
      </dsp:txXfrm>
    </dsp:sp>
    <dsp:sp modelId="{2E23AE01-1CBB-9349-9DA0-E2D4F05085A5}">
      <dsp:nvSpPr>
        <dsp:cNvPr id="0" name=""/>
        <dsp:cNvSpPr/>
      </dsp:nvSpPr>
      <dsp:spPr>
        <a:xfrm>
          <a:off x="4295317" y="1924742"/>
          <a:ext cx="1951862" cy="1301892"/>
        </a:xfrm>
        <a:prstGeom prst="rect">
          <a:avLst/>
        </a:prstGeom>
        <a:solidFill>
          <a:schemeClr val="accent5">
            <a:lumMod val="40000"/>
            <a:lumOff val="60000"/>
            <a:alpha val="90000"/>
          </a:schemeClr>
        </a:solidFill>
        <a:ln w="6350" cap="flat" cmpd="sng" algn="in">
          <a:solidFill>
            <a:schemeClr val="accent4">
              <a:tint val="40000"/>
              <a:alpha val="90000"/>
              <a:hueOff val="7823856"/>
              <a:satOff val="-11910"/>
              <a:lumOff val="-1011"/>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noProof="0" dirty="0">
              <a:latin typeface="Segoe UI Semilight" panose="020B0402040204020203" pitchFamily="34" charset="0"/>
              <a:cs typeface="Segoe UI Semilight" panose="020B0402040204020203" pitchFamily="34" charset="0"/>
            </a:rPr>
            <a:t> $108,000</a:t>
          </a:r>
        </a:p>
      </dsp:txBody>
      <dsp:txXfrm>
        <a:off x="4607615" y="1924742"/>
        <a:ext cx="1639564" cy="1301892"/>
      </dsp:txXfrm>
    </dsp:sp>
    <dsp:sp modelId="{4D0E5F28-33C8-FF41-84ED-1D5391F7DA1D}">
      <dsp:nvSpPr>
        <dsp:cNvPr id="0" name=""/>
        <dsp:cNvSpPr/>
      </dsp:nvSpPr>
      <dsp:spPr>
        <a:xfrm>
          <a:off x="3254324" y="102353"/>
          <a:ext cx="1301241" cy="1301241"/>
        </a:xfrm>
        <a:prstGeom prst="ellipse">
          <a:avLst/>
        </a:prstGeom>
        <a:solidFill>
          <a:schemeClr val="accent5">
            <a:lumMod val="20000"/>
            <a:lumOff val="80000"/>
          </a:schemeClr>
        </a:solidFill>
        <a:ln>
          <a:noFill/>
        </a:ln>
        <a:effectLst>
          <a:innerShdw blurRad="88900" dist="25400" dir="10800000">
            <a:srgbClr val="000000">
              <a:alpha val="25000"/>
            </a:srgbClr>
          </a:innerShdw>
          <a:outerShdw blurRad="25400" dist="25400" dir="5400000" rotWithShape="0">
            <a:srgbClr val="FFFFFF">
              <a:alpha val="1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chemeClr val="accent6">
                  <a:lumMod val="75000"/>
                </a:schemeClr>
              </a:solidFill>
              <a:latin typeface="Segoe UI Semilight" panose="020B0402040204020203" pitchFamily="34" charset="0"/>
              <a:cs typeface="Segoe UI Semilight" panose="020B0402040204020203" pitchFamily="34" charset="0"/>
            </a:rPr>
            <a:t>MER: 19.40%</a:t>
          </a:r>
        </a:p>
      </dsp:txBody>
      <dsp:txXfrm>
        <a:off x="3444886" y="292915"/>
        <a:ext cx="920117" cy="920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EDCB0-1429-5443-B7AB-A4B32FF4753C}">
      <dsp:nvSpPr>
        <dsp:cNvPr id="0" name=""/>
        <dsp:cNvSpPr/>
      </dsp:nvSpPr>
      <dsp:spPr>
        <a:xfrm>
          <a:off x="12532" y="721674"/>
          <a:ext cx="3143708" cy="1886225"/>
        </a:xfrm>
        <a:prstGeom prst="rect">
          <a:avLst/>
        </a:prstGeom>
        <a:solidFill>
          <a:schemeClr val="accent3">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tx1"/>
              </a:solidFill>
              <a:latin typeface="Segoe UI Semilight" panose="020B0402040204020203" pitchFamily="34" charset="0"/>
              <a:cs typeface="Segoe UI Semilight" panose="020B0402040204020203" pitchFamily="34" charset="0"/>
            </a:rPr>
            <a:t>Renewal packets are sent </a:t>
          </a: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to the most current address on file for Medi-Cal beneficiaries with renewals during the month they are mailed.</a:t>
          </a:r>
        </a:p>
      </dsp:txBody>
      <dsp:txXfrm>
        <a:off x="12532" y="721674"/>
        <a:ext cx="3143708" cy="1886225"/>
      </dsp:txXfrm>
    </dsp:sp>
    <dsp:sp modelId="{FA960A56-A543-7D4D-8148-E0E7CA29EAEE}">
      <dsp:nvSpPr>
        <dsp:cNvPr id="0" name=""/>
        <dsp:cNvSpPr/>
      </dsp:nvSpPr>
      <dsp:spPr>
        <a:xfrm>
          <a:off x="3458885" y="795802"/>
          <a:ext cx="3143708" cy="1886225"/>
        </a:xfrm>
        <a:prstGeom prst="rect">
          <a:avLst/>
        </a:prstGeom>
        <a:solidFill>
          <a:schemeClr val="accent4">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Beneficiaries that do not </a:t>
          </a:r>
          <a:r>
            <a:rPr lang="en-US" sz="2000" b="0" i="0" kern="1200" dirty="0">
              <a:solidFill>
                <a:schemeClr val="tx1"/>
              </a:solidFill>
              <a:latin typeface="Segoe UI Semilight" panose="020B0402040204020203" pitchFamily="34" charset="0"/>
              <a:cs typeface="Segoe UI Semilight" panose="020B0402040204020203" pitchFamily="34" charset="0"/>
            </a:rPr>
            <a:t>return their renewals will receive two reminders </a:t>
          </a:r>
          <a:endPar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3458885" y="795802"/>
        <a:ext cx="3143708" cy="1886225"/>
      </dsp:txXfrm>
    </dsp:sp>
    <dsp:sp modelId="{24AF7BEC-B422-BF4D-A585-C6691EE4DA25}">
      <dsp:nvSpPr>
        <dsp:cNvPr id="0" name=""/>
        <dsp:cNvSpPr/>
      </dsp:nvSpPr>
      <dsp:spPr>
        <a:xfrm>
          <a:off x="806" y="2996398"/>
          <a:ext cx="3143708" cy="1886225"/>
        </a:xfrm>
        <a:prstGeom prst="rect">
          <a:avLst/>
        </a:prstGeom>
        <a:solidFill>
          <a:schemeClr val="accent4">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rPr>
            <a:t>Staff will attempt to identify the correct address through other programs if packets are returned as undeliverable.</a:t>
          </a:r>
        </a:p>
      </dsp:txBody>
      <dsp:txXfrm>
        <a:off x="806" y="2996398"/>
        <a:ext cx="3143708" cy="1886225"/>
      </dsp:txXfrm>
    </dsp:sp>
    <dsp:sp modelId="{CD797734-255E-8D49-97A0-8E6C46C0467B}">
      <dsp:nvSpPr>
        <dsp:cNvPr id="0" name=""/>
        <dsp:cNvSpPr/>
      </dsp:nvSpPr>
      <dsp:spPr>
        <a:xfrm>
          <a:off x="3458885" y="2996398"/>
          <a:ext cx="3143708" cy="1886225"/>
        </a:xfrm>
        <a:prstGeom prst="rect">
          <a:avLst/>
        </a:prstGeom>
        <a:solidFill>
          <a:schemeClr val="accent4">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solidFill>
                <a:schemeClr val="accent6">
                  <a:lumMod val="75000"/>
                </a:schemeClr>
              </a:solidFill>
              <a:latin typeface="Segoe UI Semilight" panose="020B0402040204020203" pitchFamily="34" charset="0"/>
              <a:cs typeface="Segoe UI Semilight" panose="020B0402040204020203" pitchFamily="34" charset="0"/>
            </a:rPr>
            <a:t>Beneficiaries can update their contact information via:</a:t>
          </a:r>
        </a:p>
        <a:p>
          <a:pPr marL="0" lvl="0" indent="0" algn="ctr" defTabSz="800100">
            <a:lnSpc>
              <a:spcPct val="90000"/>
            </a:lnSpc>
            <a:spcBef>
              <a:spcPct val="0"/>
            </a:spcBef>
            <a:spcAft>
              <a:spcPct val="35000"/>
            </a:spcAft>
            <a:buNone/>
          </a:pPr>
          <a:r>
            <a:rPr lang="en-US" sz="1800" b="0" i="0" kern="1200" dirty="0">
              <a:solidFill>
                <a:schemeClr val="accent6">
                  <a:lumMod val="75000"/>
                </a:schemeClr>
              </a:solidFill>
              <a:latin typeface="Segoe UI Semilight" panose="020B0402040204020203" pitchFamily="34" charset="0"/>
              <a:cs typeface="Segoe UI Semilight" panose="020B0402040204020203" pitchFamily="34" charset="0"/>
            </a:rPr>
            <a:t> </a:t>
          </a:r>
          <a:r>
            <a:rPr lang="en-US" sz="1800" b="0" i="0" kern="1200" dirty="0">
              <a:solidFill>
                <a:schemeClr val="accent6">
                  <a:lumMod val="75000"/>
                </a:schemeClr>
              </a:solidFill>
              <a:latin typeface="Segoe UI Semilight" panose="020B0402040204020203" pitchFamily="34" charset="0"/>
              <a:cs typeface="Segoe UI Semilight" panose="020B0402040204020203" pitchFamily="34" charset="0"/>
              <a:hlinkClick xmlns:r="http://schemas.openxmlformats.org/officeDocument/2006/relationships" r:id="rId1"/>
            </a:rPr>
            <a:t>https://www.dhcs.ca.gov/Pages/Keep-Your-Medi-Cal.aspx</a:t>
          </a:r>
          <a:endParaRPr lang="en-US" sz="1800" b="0" i="0" kern="1200" dirty="0">
            <a:solidFill>
              <a:schemeClr val="accent6">
                <a:lumMod val="75000"/>
              </a:schemeClr>
            </a:solidFill>
            <a:latin typeface="Segoe UI Semilight" panose="020B0402040204020203" pitchFamily="34" charset="0"/>
            <a:cs typeface="Segoe UI Semilight" panose="020B0402040204020203" pitchFamily="34" charset="0"/>
          </a:endParaRPr>
        </a:p>
        <a:p>
          <a:pPr marL="0" lvl="0" indent="0" algn="ctr" defTabSz="800100">
            <a:lnSpc>
              <a:spcPct val="90000"/>
            </a:lnSpc>
            <a:spcBef>
              <a:spcPct val="0"/>
            </a:spcBef>
            <a:spcAft>
              <a:spcPct val="35000"/>
            </a:spcAft>
            <a:buNone/>
          </a:pPr>
          <a:endParaRPr lang="en-US" sz="20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3458885" y="2996398"/>
        <a:ext cx="3143708" cy="1886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97975-52CC-4703-B090-3C0D7101D171}">
      <dsp:nvSpPr>
        <dsp:cNvPr id="0" name=""/>
        <dsp:cNvSpPr/>
      </dsp:nvSpPr>
      <dsp:spPr>
        <a:xfrm>
          <a:off x="312340" y="1508759"/>
          <a:ext cx="1589674" cy="411480"/>
        </a:xfrm>
        <a:prstGeom prst="homePlate">
          <a:avLst>
            <a:gd name="adj" fmla="val 40000"/>
          </a:avLst>
        </a:prstGeom>
        <a:solidFill>
          <a:schemeClr val="accent1">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accent6">
                  <a:lumMod val="75000"/>
                </a:schemeClr>
              </a:solidFill>
              <a:latin typeface="Segoe UI Semilight" panose="020B0402040204020203" pitchFamily="34" charset="0"/>
              <a:cs typeface="Segoe UI Semilight" panose="020B0402040204020203" pitchFamily="34" charset="0"/>
            </a:rPr>
            <a:t>March 2023</a:t>
          </a:r>
        </a:p>
      </dsp:txBody>
      <dsp:txXfrm>
        <a:off x="312340" y="1508759"/>
        <a:ext cx="1507378" cy="411480"/>
      </dsp:txXfrm>
    </dsp:sp>
    <dsp:sp modelId="{95FCF055-303A-4445-9813-7E8E825042F7}">
      <dsp:nvSpPr>
        <dsp:cNvPr id="0" name=""/>
        <dsp:cNvSpPr/>
      </dsp:nvSpPr>
      <dsp:spPr>
        <a:xfrm>
          <a:off x="3237" y="0"/>
          <a:ext cx="2207881"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0" i="0" kern="1200" dirty="0">
              <a:latin typeface="Segoe UI Semilight" panose="020B0402040204020203" pitchFamily="34" charset="0"/>
              <a:cs typeface="Segoe UI Semilight" panose="020B0402040204020203" pitchFamily="34" charset="0"/>
            </a:rPr>
            <a:t>Continuous Medi-Cal coverage ends</a:t>
          </a:r>
        </a:p>
      </dsp:txBody>
      <dsp:txXfrm>
        <a:off x="3237" y="0"/>
        <a:ext cx="2207881" cy="1097280"/>
      </dsp:txXfrm>
    </dsp:sp>
    <dsp:sp modelId="{9B8552CD-49EF-4C0D-A1E0-14E2B93937C6}">
      <dsp:nvSpPr>
        <dsp:cNvPr id="0" name=""/>
        <dsp:cNvSpPr/>
      </dsp:nvSpPr>
      <dsp:spPr>
        <a:xfrm>
          <a:off x="1902015" y="1714500"/>
          <a:ext cx="618206" cy="0"/>
        </a:xfrm>
        <a:custGeom>
          <a:avLst/>
          <a:gdLst/>
          <a:ahLst/>
          <a:cxnLst/>
          <a:rect l="0" t="0" r="0" b="0"/>
          <a:pathLst>
            <a:path>
              <a:moveTo>
                <a:pt x="0" y="0"/>
              </a:moveTo>
              <a:lnTo>
                <a:pt x="618206" y="0"/>
              </a:lnTo>
            </a:path>
          </a:pathLst>
        </a:custGeom>
        <a:noFill/>
        <a:ln w="6350" cap="flat" cmpd="sng" algn="in">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D01E2BCD-A874-4A1C-89AC-5538E4157620}">
      <dsp:nvSpPr>
        <dsp:cNvPr id="0" name=""/>
        <dsp:cNvSpPr/>
      </dsp:nvSpPr>
      <dsp:spPr>
        <a:xfrm>
          <a:off x="1107178" y="1165860"/>
          <a:ext cx="0" cy="342900"/>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2FDB9A9-E4A8-41C4-8D31-90A173B96E5C}">
      <dsp:nvSpPr>
        <dsp:cNvPr id="0" name=""/>
        <dsp:cNvSpPr/>
      </dsp:nvSpPr>
      <dsp:spPr>
        <a:xfrm>
          <a:off x="1072888" y="1097279"/>
          <a:ext cx="68580" cy="68580"/>
        </a:xfrm>
        <a:prstGeom prst="rect">
          <a:avLst/>
        </a:prstGeom>
        <a:solidFill>
          <a:schemeClr val="accent1">
            <a:lumMod val="50000"/>
          </a:schemeClr>
        </a:solidFill>
        <a:ln>
          <a:noFill/>
        </a:ln>
        <a:effectLst/>
      </dsp:spPr>
      <dsp:style>
        <a:lnRef idx="0">
          <a:scrgbClr r="0" g="0" b="0"/>
        </a:lnRef>
        <a:fillRef idx="3">
          <a:scrgbClr r="0" g="0" b="0"/>
        </a:fillRef>
        <a:effectRef idx="3">
          <a:scrgbClr r="0" g="0" b="0"/>
        </a:effectRef>
        <a:fontRef idx="minor">
          <a:schemeClr val="lt1"/>
        </a:fontRef>
      </dsp:style>
    </dsp:sp>
    <dsp:sp modelId="{26B4BD2F-FDF2-43F2-B16B-BEB2D2725732}">
      <dsp:nvSpPr>
        <dsp:cNvPr id="0" name=""/>
        <dsp:cNvSpPr/>
      </dsp:nvSpPr>
      <dsp:spPr>
        <a:xfrm>
          <a:off x="2520222" y="1508759"/>
          <a:ext cx="1589674" cy="411480"/>
        </a:xfrm>
        <a:prstGeom prst="hexagon">
          <a:avLst>
            <a:gd name="adj" fmla="val 40000"/>
            <a:gd name="vf" fmla="val 115470"/>
          </a:avLst>
        </a:prstGeom>
        <a:solidFill>
          <a:schemeClr val="accent2">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accent6">
                  <a:lumMod val="75000"/>
                </a:schemeClr>
              </a:solidFill>
              <a:latin typeface="Segoe UI Semilight" panose="020B0402040204020203" pitchFamily="34" charset="0"/>
              <a:cs typeface="Segoe UI Semilight" panose="020B0402040204020203" pitchFamily="34" charset="0"/>
            </a:rPr>
            <a:t>April 2023</a:t>
          </a:r>
        </a:p>
      </dsp:txBody>
      <dsp:txXfrm>
        <a:off x="2707559" y="1557250"/>
        <a:ext cx="1215000" cy="314498"/>
      </dsp:txXfrm>
    </dsp:sp>
    <dsp:sp modelId="{6C70F55F-492B-43E5-837C-20655AECEE3D}">
      <dsp:nvSpPr>
        <dsp:cNvPr id="0" name=""/>
        <dsp:cNvSpPr/>
      </dsp:nvSpPr>
      <dsp:spPr>
        <a:xfrm>
          <a:off x="2211119" y="2331720"/>
          <a:ext cx="2207881"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0" i="0" kern="1200" noProof="0" dirty="0">
              <a:latin typeface="Segoe UI Semilight" panose="020B0402040204020203" pitchFamily="34" charset="0"/>
              <a:cs typeface="Segoe UI Semilight" panose="020B0402040204020203" pitchFamily="34" charset="0"/>
            </a:rPr>
            <a:t>Unwinding begins</a:t>
          </a:r>
        </a:p>
      </dsp:txBody>
      <dsp:txXfrm>
        <a:off x="2211119" y="2331720"/>
        <a:ext cx="2207881" cy="1097280"/>
      </dsp:txXfrm>
    </dsp:sp>
    <dsp:sp modelId="{237EB574-03EA-4B5E-A071-20BFF7A94025}">
      <dsp:nvSpPr>
        <dsp:cNvPr id="0" name=""/>
        <dsp:cNvSpPr/>
      </dsp:nvSpPr>
      <dsp:spPr>
        <a:xfrm>
          <a:off x="4109897" y="1714500"/>
          <a:ext cx="618206" cy="0"/>
        </a:xfrm>
        <a:custGeom>
          <a:avLst/>
          <a:gdLst/>
          <a:ahLst/>
          <a:cxnLst/>
          <a:rect l="0" t="0" r="0" b="0"/>
          <a:pathLst>
            <a:path>
              <a:moveTo>
                <a:pt x="0" y="0"/>
              </a:moveTo>
              <a:lnTo>
                <a:pt x="618206" y="0"/>
              </a:lnTo>
            </a:path>
          </a:pathLst>
        </a:custGeom>
        <a:noFill/>
        <a:ln w="6350" cap="flat" cmpd="sng" algn="in">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EFE2D3E2-1871-4306-945A-082E4C6DFF62}">
      <dsp:nvSpPr>
        <dsp:cNvPr id="0" name=""/>
        <dsp:cNvSpPr/>
      </dsp:nvSpPr>
      <dsp:spPr>
        <a:xfrm>
          <a:off x="3315059" y="1920240"/>
          <a:ext cx="0" cy="342900"/>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FA22CC1-F421-42D7-B327-A0748A5CA8CA}">
      <dsp:nvSpPr>
        <dsp:cNvPr id="0" name=""/>
        <dsp:cNvSpPr/>
      </dsp:nvSpPr>
      <dsp:spPr>
        <a:xfrm>
          <a:off x="3280769" y="2263140"/>
          <a:ext cx="68580" cy="68580"/>
        </a:xfrm>
        <a:prstGeom prst="rect">
          <a:avLst/>
        </a:prstGeom>
        <a:solidFill>
          <a:schemeClr val="tx1">
            <a:lumMod val="85000"/>
            <a:lumOff val="15000"/>
          </a:schemeClr>
        </a:solidFill>
        <a:ln>
          <a:noFill/>
        </a:ln>
        <a:effectLst/>
      </dsp:spPr>
      <dsp:style>
        <a:lnRef idx="0">
          <a:scrgbClr r="0" g="0" b="0"/>
        </a:lnRef>
        <a:fillRef idx="3">
          <a:scrgbClr r="0" g="0" b="0"/>
        </a:fillRef>
        <a:effectRef idx="3">
          <a:scrgbClr r="0" g="0" b="0"/>
        </a:effectRef>
        <a:fontRef idx="minor">
          <a:schemeClr val="lt1"/>
        </a:fontRef>
      </dsp:style>
    </dsp:sp>
    <dsp:sp modelId="{42647E7A-7F8D-43C5-B7AA-DB1A84D62562}">
      <dsp:nvSpPr>
        <dsp:cNvPr id="0" name=""/>
        <dsp:cNvSpPr/>
      </dsp:nvSpPr>
      <dsp:spPr>
        <a:xfrm rot="10800000">
          <a:off x="4728104" y="1508759"/>
          <a:ext cx="1589674" cy="411480"/>
        </a:xfrm>
        <a:prstGeom prst="homePlate">
          <a:avLst>
            <a:gd name="adj" fmla="val 40000"/>
          </a:avLst>
        </a:prstGeom>
        <a:solidFill>
          <a:schemeClr val="accent5">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solidFill>
              <a:latin typeface="Segoe UI Semilight" panose="020B0402040204020203" pitchFamily="34" charset="0"/>
              <a:cs typeface="Segoe UI Semilight" panose="020B0402040204020203" pitchFamily="34" charset="0"/>
            </a:rPr>
            <a:t>June 30, 2024</a:t>
          </a:r>
        </a:p>
      </dsp:txBody>
      <dsp:txXfrm rot="10800000">
        <a:off x="4810400" y="1508759"/>
        <a:ext cx="1507378" cy="411480"/>
      </dsp:txXfrm>
    </dsp:sp>
    <dsp:sp modelId="{6459495F-68A2-4439-A9B3-5DDACF24ECD9}">
      <dsp:nvSpPr>
        <dsp:cNvPr id="0" name=""/>
        <dsp:cNvSpPr/>
      </dsp:nvSpPr>
      <dsp:spPr>
        <a:xfrm>
          <a:off x="4419000" y="0"/>
          <a:ext cx="2207881"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0" i="0" kern="1200" dirty="0">
              <a:latin typeface="Segoe UI Semilight" panose="020B0402040204020203" pitchFamily="34" charset="0"/>
              <a:cs typeface="Segoe UI Semilight" panose="020B0402040204020203" pitchFamily="34" charset="0"/>
            </a:rPr>
            <a:t>Unwinding ends—California returns to normal eligibility and enrollment </a:t>
          </a:r>
        </a:p>
      </dsp:txBody>
      <dsp:txXfrm>
        <a:off x="4419000" y="0"/>
        <a:ext cx="2207881" cy="1097280"/>
      </dsp:txXfrm>
    </dsp:sp>
    <dsp:sp modelId="{DA9415BC-5F5D-427A-8E4A-15DE1DCD00EC}">
      <dsp:nvSpPr>
        <dsp:cNvPr id="0" name=""/>
        <dsp:cNvSpPr/>
      </dsp:nvSpPr>
      <dsp:spPr>
        <a:xfrm>
          <a:off x="5522941" y="1165860"/>
          <a:ext cx="0" cy="342900"/>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6283014-8366-4F80-A66F-FA0C7794F36F}">
      <dsp:nvSpPr>
        <dsp:cNvPr id="0" name=""/>
        <dsp:cNvSpPr/>
      </dsp:nvSpPr>
      <dsp:spPr>
        <a:xfrm>
          <a:off x="5488651" y="1097279"/>
          <a:ext cx="68580" cy="68580"/>
        </a:xfrm>
        <a:prstGeom prst="rect">
          <a:avLst/>
        </a:prstGeom>
        <a:solidFill>
          <a:schemeClr val="bg1">
            <a:lumMod val="75000"/>
          </a:schemeClr>
        </a:solidFill>
        <a:ln>
          <a:noFill/>
        </a:ln>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97975-52CC-4703-B090-3C0D7101D171}">
      <dsp:nvSpPr>
        <dsp:cNvPr id="0" name=""/>
        <dsp:cNvSpPr/>
      </dsp:nvSpPr>
      <dsp:spPr>
        <a:xfrm>
          <a:off x="364704" y="1761728"/>
          <a:ext cx="1851889" cy="542162"/>
        </a:xfrm>
        <a:prstGeom prst="homePlate">
          <a:avLst>
            <a:gd name="adj" fmla="val 40000"/>
          </a:avLst>
        </a:prstGeom>
        <a:solidFill>
          <a:schemeClr val="accent1">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accent6">
                  <a:lumMod val="75000"/>
                </a:schemeClr>
              </a:solidFill>
              <a:latin typeface="Segoe UI Semilight" panose="020B0402040204020203" pitchFamily="34" charset="0"/>
              <a:cs typeface="Segoe UI Semilight" panose="020B0402040204020203" pitchFamily="34" charset="0"/>
            </a:rPr>
            <a:t>April 2023</a:t>
          </a:r>
        </a:p>
      </dsp:txBody>
      <dsp:txXfrm>
        <a:off x="364704" y="1761728"/>
        <a:ext cx="1743457" cy="542162"/>
      </dsp:txXfrm>
    </dsp:sp>
    <dsp:sp modelId="{95FCF055-303A-4445-9813-7E8E825042F7}">
      <dsp:nvSpPr>
        <dsp:cNvPr id="0" name=""/>
        <dsp:cNvSpPr/>
      </dsp:nvSpPr>
      <dsp:spPr>
        <a:xfrm>
          <a:off x="4614" y="-81091"/>
          <a:ext cx="2572068" cy="144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0" i="0" kern="1200" dirty="0">
              <a:latin typeface="Segoe UI Semilight" panose="020B0402040204020203" pitchFamily="34" charset="0"/>
              <a:cs typeface="Segoe UI Semilight" panose="020B0402040204020203" pitchFamily="34" charset="0"/>
            </a:rPr>
            <a:t>85 days prior, </a:t>
          </a:r>
          <a:r>
            <a:rPr lang="en-US" sz="1400" b="0" i="0" kern="1200" dirty="0">
              <a:solidFill>
                <a:schemeClr val="accent6">
                  <a:lumMod val="75000"/>
                </a:schemeClr>
              </a:solidFill>
              <a:latin typeface="Segoe UI Semilight" panose="020B0402040204020203" pitchFamily="34" charset="0"/>
              <a:cs typeface="Segoe UI Semilight" panose="020B0402040204020203" pitchFamily="34" charset="0"/>
            </a:rPr>
            <a:t>DHCS</a:t>
          </a:r>
          <a:r>
            <a:rPr lang="en-US" sz="1400" b="0" i="0" kern="1200" dirty="0">
              <a:solidFill>
                <a:srgbClr val="0000CC"/>
              </a:solidFill>
              <a:latin typeface="Segoe UI Semilight" panose="020B0402040204020203" pitchFamily="34" charset="0"/>
              <a:cs typeface="Segoe UI Semilight" panose="020B0402040204020203" pitchFamily="34" charset="0"/>
            </a:rPr>
            <a:t> </a:t>
          </a:r>
          <a:r>
            <a:rPr lang="en-US" sz="1400" b="0" i="0" kern="1200" dirty="0">
              <a:latin typeface="Segoe UI Semilight" panose="020B0402040204020203" pitchFamily="34" charset="0"/>
              <a:cs typeface="Segoe UI Semilight" panose="020B0402040204020203" pitchFamily="34" charset="0"/>
            </a:rPr>
            <a:t>initiates an ex parte review to identify beneficiaries with continued eligibility.</a:t>
          </a:r>
        </a:p>
      </dsp:txBody>
      <dsp:txXfrm>
        <a:off x="4614" y="-81091"/>
        <a:ext cx="2572068" cy="1445767"/>
      </dsp:txXfrm>
    </dsp:sp>
    <dsp:sp modelId="{9B8552CD-49EF-4C0D-A1E0-14E2B93937C6}">
      <dsp:nvSpPr>
        <dsp:cNvPr id="0" name=""/>
        <dsp:cNvSpPr/>
      </dsp:nvSpPr>
      <dsp:spPr>
        <a:xfrm rot="62261">
          <a:off x="2216536" y="2039211"/>
          <a:ext cx="707011" cy="0"/>
        </a:xfrm>
        <a:custGeom>
          <a:avLst/>
          <a:gdLst/>
          <a:ahLst/>
          <a:cxnLst/>
          <a:rect l="0" t="0" r="0" b="0"/>
          <a:pathLst>
            <a:path>
              <a:moveTo>
                <a:pt x="0" y="0"/>
              </a:moveTo>
              <a:lnTo>
                <a:pt x="707011" y="0"/>
              </a:lnTo>
            </a:path>
          </a:pathLst>
        </a:custGeom>
        <a:noFill/>
        <a:ln w="6350" cap="flat" cmpd="sng" algn="in">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D01E2BCD-A874-4A1C-89AC-5538E4157620}">
      <dsp:nvSpPr>
        <dsp:cNvPr id="0" name=""/>
        <dsp:cNvSpPr/>
      </dsp:nvSpPr>
      <dsp:spPr>
        <a:xfrm>
          <a:off x="1290649" y="1356873"/>
          <a:ext cx="0" cy="451802"/>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2FDB9A9-E4A8-41C4-8D31-90A173B96E5C}">
      <dsp:nvSpPr>
        <dsp:cNvPr id="0" name=""/>
        <dsp:cNvSpPr/>
      </dsp:nvSpPr>
      <dsp:spPr>
        <a:xfrm>
          <a:off x="1196912" y="1292120"/>
          <a:ext cx="187473" cy="90360"/>
        </a:xfrm>
        <a:prstGeom prst="rect">
          <a:avLst/>
        </a:prstGeom>
        <a:solidFill>
          <a:schemeClr val="accent1">
            <a:lumMod val="50000"/>
          </a:schemeClr>
        </a:solidFill>
        <a:ln>
          <a:noFill/>
        </a:ln>
        <a:effectLst/>
      </dsp:spPr>
      <dsp:style>
        <a:lnRef idx="0">
          <a:scrgbClr r="0" g="0" b="0"/>
        </a:lnRef>
        <a:fillRef idx="3">
          <a:scrgbClr r="0" g="0" b="0"/>
        </a:fillRef>
        <a:effectRef idx="3">
          <a:scrgbClr r="0" g="0" b="0"/>
        </a:effectRef>
        <a:fontRef idx="minor">
          <a:schemeClr val="lt1"/>
        </a:fontRef>
      </dsp:style>
    </dsp:sp>
    <dsp:sp modelId="{26B4BD2F-FDF2-43F2-B16B-BEB2D2725732}">
      <dsp:nvSpPr>
        <dsp:cNvPr id="0" name=""/>
        <dsp:cNvSpPr/>
      </dsp:nvSpPr>
      <dsp:spPr>
        <a:xfrm>
          <a:off x="2923489" y="1800139"/>
          <a:ext cx="1783573" cy="490947"/>
        </a:xfrm>
        <a:prstGeom prst="hexagon">
          <a:avLst>
            <a:gd name="adj" fmla="val 40000"/>
            <a:gd name="vf" fmla="val 115470"/>
          </a:avLst>
        </a:prstGeom>
        <a:solidFill>
          <a:schemeClr val="accent2">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accent6">
                  <a:lumMod val="75000"/>
                </a:schemeClr>
              </a:solidFill>
              <a:latin typeface="Segoe UI Semilight" panose="020B0402040204020203" pitchFamily="34" charset="0"/>
              <a:cs typeface="Segoe UI Semilight" panose="020B0402040204020203" pitchFamily="34" charset="0"/>
            </a:rPr>
            <a:t>May 2023</a:t>
          </a:r>
        </a:p>
      </dsp:txBody>
      <dsp:txXfrm>
        <a:off x="3137580" y="1859070"/>
        <a:ext cx="1355391" cy="373085"/>
      </dsp:txXfrm>
    </dsp:sp>
    <dsp:sp modelId="{6C70F55F-492B-43E5-837C-20655AECEE3D}">
      <dsp:nvSpPr>
        <dsp:cNvPr id="0" name=""/>
        <dsp:cNvSpPr/>
      </dsp:nvSpPr>
      <dsp:spPr>
        <a:xfrm>
          <a:off x="2576683" y="2782034"/>
          <a:ext cx="2477186" cy="1309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0" i="0" kern="1200" noProof="0" dirty="0">
              <a:latin typeface="Segoe UI Semilight" panose="020B0402040204020203" pitchFamily="34" charset="0"/>
              <a:cs typeface="Segoe UI Semilight" panose="020B0402040204020203" pitchFamily="34" charset="0"/>
            </a:rPr>
            <a:t>60-75 days prior. DHCS emails annual auto-renewal  packet to beneficiaries whose eligibility must be redetermined.</a:t>
          </a:r>
        </a:p>
      </dsp:txBody>
      <dsp:txXfrm>
        <a:off x="2576683" y="2782034"/>
        <a:ext cx="2477186" cy="1309192"/>
      </dsp:txXfrm>
    </dsp:sp>
    <dsp:sp modelId="{237EB574-03EA-4B5E-A071-20BFF7A94025}">
      <dsp:nvSpPr>
        <dsp:cNvPr id="0" name=""/>
        <dsp:cNvSpPr/>
      </dsp:nvSpPr>
      <dsp:spPr>
        <a:xfrm>
          <a:off x="4707063" y="2045613"/>
          <a:ext cx="598002" cy="0"/>
        </a:xfrm>
        <a:custGeom>
          <a:avLst/>
          <a:gdLst/>
          <a:ahLst/>
          <a:cxnLst/>
          <a:rect l="0" t="0" r="0" b="0"/>
          <a:pathLst>
            <a:path>
              <a:moveTo>
                <a:pt x="0" y="0"/>
              </a:moveTo>
              <a:lnTo>
                <a:pt x="598002" y="0"/>
              </a:lnTo>
            </a:path>
          </a:pathLst>
        </a:custGeom>
        <a:noFill/>
        <a:ln w="6350" cap="flat" cmpd="sng" algn="in">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EFE2D3E2-1871-4306-945A-082E4C6DFF62}">
      <dsp:nvSpPr>
        <dsp:cNvPr id="0" name=""/>
        <dsp:cNvSpPr/>
      </dsp:nvSpPr>
      <dsp:spPr>
        <a:xfrm>
          <a:off x="3815276" y="2291087"/>
          <a:ext cx="0" cy="409122"/>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FA22CC1-F421-42D7-B327-A0748A5CA8CA}">
      <dsp:nvSpPr>
        <dsp:cNvPr id="0" name=""/>
        <dsp:cNvSpPr/>
      </dsp:nvSpPr>
      <dsp:spPr>
        <a:xfrm>
          <a:off x="3724998" y="2700209"/>
          <a:ext cx="180557" cy="81824"/>
        </a:xfrm>
        <a:prstGeom prst="rect">
          <a:avLst/>
        </a:prstGeom>
        <a:solidFill>
          <a:schemeClr val="tx1">
            <a:lumMod val="85000"/>
            <a:lumOff val="15000"/>
          </a:schemeClr>
        </a:solidFill>
        <a:ln>
          <a:noFill/>
        </a:ln>
        <a:effectLst/>
      </dsp:spPr>
      <dsp:style>
        <a:lnRef idx="0">
          <a:scrgbClr r="0" g="0" b="0"/>
        </a:lnRef>
        <a:fillRef idx="3">
          <a:scrgbClr r="0" g="0" b="0"/>
        </a:fillRef>
        <a:effectRef idx="3">
          <a:scrgbClr r="0" g="0" b="0"/>
        </a:effectRef>
        <a:fontRef idx="minor">
          <a:schemeClr val="lt1"/>
        </a:fontRef>
      </dsp:style>
    </dsp:sp>
    <dsp:sp modelId="{42647E7A-7F8D-43C5-B7AA-DB1A84D62562}">
      <dsp:nvSpPr>
        <dsp:cNvPr id="0" name=""/>
        <dsp:cNvSpPr/>
      </dsp:nvSpPr>
      <dsp:spPr>
        <a:xfrm rot="10800000">
          <a:off x="5305066" y="1800139"/>
          <a:ext cx="1291867" cy="490947"/>
        </a:xfrm>
        <a:prstGeom prst="homePlate">
          <a:avLst>
            <a:gd name="adj" fmla="val 40000"/>
          </a:avLst>
        </a:prstGeom>
        <a:solidFill>
          <a:schemeClr val="accent5">
            <a:lumMod val="20000"/>
            <a:lumOff val="80000"/>
          </a:schemeClr>
        </a:solidFill>
        <a:ln w="6350" cap="flat" cmpd="sng" algn="in">
          <a:noFill/>
          <a:prstDash val="solid"/>
        </a:ln>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solidFill>
              <a:latin typeface="Segoe UI Semilight" panose="020B0402040204020203" pitchFamily="34" charset="0"/>
              <a:cs typeface="Segoe UI Semilight" panose="020B0402040204020203" pitchFamily="34" charset="0"/>
            </a:rPr>
            <a:t>June 30, 2023</a:t>
          </a:r>
        </a:p>
      </dsp:txBody>
      <dsp:txXfrm rot="10800000">
        <a:off x="5403255" y="1800139"/>
        <a:ext cx="1193678" cy="490947"/>
      </dsp:txXfrm>
    </dsp:sp>
    <dsp:sp modelId="{6459495F-68A2-4439-A9B3-5DDACF24ECD9}">
      <dsp:nvSpPr>
        <dsp:cNvPr id="0" name=""/>
        <dsp:cNvSpPr/>
      </dsp:nvSpPr>
      <dsp:spPr>
        <a:xfrm>
          <a:off x="5053869" y="0"/>
          <a:ext cx="1794260" cy="1309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0" i="0" kern="1200" dirty="0">
              <a:latin typeface="Segoe UI Semilight" panose="020B0402040204020203" pitchFamily="34" charset="0"/>
              <a:cs typeface="Segoe UI Semilight" panose="020B0402040204020203" pitchFamily="34" charset="0"/>
            </a:rPr>
            <a:t>Final day of eligibility for discontinued beneficiaries</a:t>
          </a:r>
        </a:p>
      </dsp:txBody>
      <dsp:txXfrm>
        <a:off x="5053869" y="0"/>
        <a:ext cx="1794260" cy="1309192"/>
      </dsp:txXfrm>
    </dsp:sp>
    <dsp:sp modelId="{DA9415BC-5F5D-427A-8E4A-15DE1DCD00EC}">
      <dsp:nvSpPr>
        <dsp:cNvPr id="0" name=""/>
        <dsp:cNvSpPr/>
      </dsp:nvSpPr>
      <dsp:spPr>
        <a:xfrm>
          <a:off x="5950999" y="1391017"/>
          <a:ext cx="0" cy="409122"/>
        </a:xfrm>
        <a:prstGeom prst="line">
          <a:avLst/>
        </a:prstGeom>
        <a:noFill/>
        <a:ln w="12700" cap="flat" cmpd="sng" algn="in">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6283014-8366-4F80-A66F-FA0C7794F36F}">
      <dsp:nvSpPr>
        <dsp:cNvPr id="0" name=""/>
        <dsp:cNvSpPr/>
      </dsp:nvSpPr>
      <dsp:spPr>
        <a:xfrm>
          <a:off x="5885609" y="1309192"/>
          <a:ext cx="130780" cy="81824"/>
        </a:xfrm>
        <a:prstGeom prst="rect">
          <a:avLst/>
        </a:prstGeom>
        <a:solidFill>
          <a:schemeClr val="bg1">
            <a:lumMod val="75000"/>
          </a:schemeClr>
        </a:solidFill>
        <a:ln>
          <a:noFill/>
        </a:ln>
        <a:effectLst/>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66AB-3C03-C646-8C5D-1E4058934315}">
      <dsp:nvSpPr>
        <dsp:cNvPr id="0" name=""/>
        <dsp:cNvSpPr/>
      </dsp:nvSpPr>
      <dsp:spPr>
        <a:xfrm>
          <a:off x="817" y="1285021"/>
          <a:ext cx="3188094" cy="1912856"/>
        </a:xfrm>
        <a:prstGeom prst="rect">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chemeClr val="accent6">
                  <a:lumMod val="75000"/>
                </a:schemeClr>
              </a:solidFill>
              <a:latin typeface="Segoe UI Semilight" panose="020B0402040204020203" pitchFamily="34" charset="0"/>
              <a:cs typeface="Segoe UI Semilight" panose="020B0402040204020203" pitchFamily="34" charset="0"/>
            </a:rPr>
            <a:t>Identify the staff or contractors who will work on this project – a coordinator, outreach staff, and a data person.</a:t>
          </a:r>
          <a:endParaRPr lang="en-US" sz="21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817" y="1285021"/>
        <a:ext cx="3188094" cy="1912856"/>
      </dsp:txXfrm>
    </dsp:sp>
    <dsp:sp modelId="{B0188395-8B07-C948-B1CE-DACC1234299F}">
      <dsp:nvSpPr>
        <dsp:cNvPr id="0" name=""/>
        <dsp:cNvSpPr/>
      </dsp:nvSpPr>
      <dsp:spPr>
        <a:xfrm>
          <a:off x="3507721" y="1285021"/>
          <a:ext cx="3188094" cy="1912856"/>
        </a:xfrm>
        <a:prstGeom prst="rect">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chemeClr val="accent6">
                  <a:lumMod val="75000"/>
                </a:schemeClr>
              </a:solidFill>
              <a:latin typeface="Segoe UI Semilight" panose="020B0402040204020203" pitchFamily="34" charset="0"/>
              <a:cs typeface="Segoe UI Semilight" panose="020B0402040204020203" pitchFamily="34" charset="0"/>
            </a:rPr>
            <a:t>Find them a physical space to use as a hub.</a:t>
          </a:r>
          <a:endParaRPr lang="en-US" sz="21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3507721" y="1285021"/>
        <a:ext cx="3188094" cy="1912856"/>
      </dsp:txXfrm>
    </dsp:sp>
    <dsp:sp modelId="{BBEA808F-0213-9941-8A21-5C8A59984BEC}">
      <dsp:nvSpPr>
        <dsp:cNvPr id="0" name=""/>
        <dsp:cNvSpPr/>
      </dsp:nvSpPr>
      <dsp:spPr>
        <a:xfrm>
          <a:off x="817" y="3516687"/>
          <a:ext cx="3188094" cy="1912856"/>
        </a:xfrm>
        <a:prstGeom prst="rect">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chemeClr val="accent6">
                  <a:lumMod val="75000"/>
                </a:schemeClr>
              </a:solidFill>
              <a:latin typeface="Segoe UI Semilight" panose="020B0402040204020203" pitchFamily="34" charset="0"/>
              <a:cs typeface="Segoe UI Semilight" panose="020B0402040204020203" pitchFamily="34" charset="0"/>
            </a:rPr>
            <a:t>Enroll the coordinator and outreach staff as Medi-Cal Ambassadors so they have ongoing access to DHCS outreach materials.</a:t>
          </a:r>
          <a:endParaRPr lang="en-US" sz="21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817" y="3516687"/>
        <a:ext cx="3188094" cy="1912856"/>
      </dsp:txXfrm>
    </dsp:sp>
    <dsp:sp modelId="{C1301AE4-1DF1-6B49-BFD1-375B462A1400}">
      <dsp:nvSpPr>
        <dsp:cNvPr id="0" name=""/>
        <dsp:cNvSpPr/>
      </dsp:nvSpPr>
      <dsp:spPr>
        <a:xfrm>
          <a:off x="3442460" y="3455877"/>
          <a:ext cx="3188094" cy="1912856"/>
        </a:xfrm>
        <a:prstGeom prst="rect">
          <a:avLst/>
        </a:prstGeom>
        <a:solidFill>
          <a:schemeClr val="accent3">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chemeClr val="accent6">
                  <a:lumMod val="75000"/>
                </a:schemeClr>
              </a:solidFill>
              <a:latin typeface="Segoe UI Semilight" panose="020B0402040204020203" pitchFamily="34" charset="0"/>
              <a:cs typeface="Segoe UI Semilight" panose="020B0402040204020203" pitchFamily="34" charset="0"/>
            </a:rPr>
            <a:t>Train them on the outreach process.</a:t>
          </a:r>
          <a:endParaRPr lang="en-US" sz="2100" b="0" i="0" kern="1200" dirty="0">
            <a:solidFill>
              <a:schemeClr val="accent6">
                <a:lumMod val="75000"/>
              </a:schemeClr>
            </a:solidFill>
            <a:latin typeface="Segoe UI Semilight" panose="020B0402040204020203" pitchFamily="34" charset="0"/>
            <a:cs typeface="Segoe UI Semilight" panose="020B0402040204020203" pitchFamily="34" charset="0"/>
          </a:endParaRPr>
        </a:p>
      </dsp:txBody>
      <dsp:txXfrm>
        <a:off x="3442460" y="3455877"/>
        <a:ext cx="3188094" cy="19128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1D610-C842-5848-8A37-5EC98081A4FA}">
      <dsp:nvSpPr>
        <dsp:cNvPr id="0" name=""/>
        <dsp:cNvSpPr/>
      </dsp:nvSpPr>
      <dsp:spPr>
        <a:xfrm>
          <a:off x="2348" y="3001"/>
          <a:ext cx="6530571" cy="2000310"/>
        </a:xfrm>
        <a:prstGeom prst="roundRect">
          <a:avLst>
            <a:gd name="adj" fmla="val 10000"/>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Request an updated Data Use Agreement (DUA) from DHCS, sign and return. </a:t>
          </a:r>
        </a:p>
      </dsp:txBody>
      <dsp:txXfrm>
        <a:off x="60935" y="61588"/>
        <a:ext cx="6413397" cy="1883136"/>
      </dsp:txXfrm>
    </dsp:sp>
    <dsp:sp modelId="{BBB3EABF-03CE-8A41-98A4-76EDBB102F73}">
      <dsp:nvSpPr>
        <dsp:cNvPr id="0" name=""/>
        <dsp:cNvSpPr/>
      </dsp:nvSpPr>
      <dsp:spPr>
        <a:xfrm>
          <a:off x="2348" y="2230616"/>
          <a:ext cx="2061417" cy="3661291"/>
        </a:xfrm>
        <a:prstGeom prst="roundRect">
          <a:avLst>
            <a:gd name="adj" fmla="val 10000"/>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This will allow access to a file that lists all students on Medi-Cal.</a:t>
          </a:r>
        </a:p>
      </dsp:txBody>
      <dsp:txXfrm>
        <a:off x="62725" y="2290993"/>
        <a:ext cx="1940663" cy="3540537"/>
      </dsp:txXfrm>
    </dsp:sp>
    <dsp:sp modelId="{43F8525C-5CAA-5F49-B6AE-5F374417D10F}">
      <dsp:nvSpPr>
        <dsp:cNvPr id="0" name=""/>
        <dsp:cNvSpPr/>
      </dsp:nvSpPr>
      <dsp:spPr>
        <a:xfrm>
          <a:off x="2236925" y="2230616"/>
          <a:ext cx="2061417" cy="3661291"/>
        </a:xfrm>
        <a:prstGeom prst="roundRect">
          <a:avLst>
            <a:gd name="adj" fmla="val 10000"/>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It will display the month the student’s eligibility expires.</a:t>
          </a:r>
        </a:p>
      </dsp:txBody>
      <dsp:txXfrm>
        <a:off x="2297302" y="2290993"/>
        <a:ext cx="1940663" cy="3540537"/>
      </dsp:txXfrm>
    </dsp:sp>
    <dsp:sp modelId="{766EC1A0-4037-DC49-B990-FC557FAC08A6}">
      <dsp:nvSpPr>
        <dsp:cNvPr id="0" name=""/>
        <dsp:cNvSpPr/>
      </dsp:nvSpPr>
      <dsp:spPr>
        <a:xfrm>
          <a:off x="4471502" y="2230616"/>
          <a:ext cx="2061417" cy="3661291"/>
        </a:xfrm>
        <a:prstGeom prst="roundRect">
          <a:avLst>
            <a:gd name="adj" fmla="val 10000"/>
          </a:avLst>
        </a:prstGeom>
        <a:solidFill>
          <a:schemeClr val="accent3">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6">
                  <a:lumMod val="75000"/>
                </a:schemeClr>
              </a:solidFill>
              <a:latin typeface="Segoe UI Semilight" panose="020B0402040204020203" pitchFamily="34" charset="0"/>
              <a:cs typeface="Segoe UI Semilight" panose="020B0402040204020203" pitchFamily="34" charset="0"/>
            </a:rPr>
            <a:t>The student’s school and grade can be listed in optional fields on the upload.</a:t>
          </a:r>
        </a:p>
      </dsp:txBody>
      <dsp:txXfrm>
        <a:off x="4531879" y="2290993"/>
        <a:ext cx="1940663" cy="35405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B8221-7189-254A-9A1B-C6042035BC07}">
      <dsp:nvSpPr>
        <dsp:cNvPr id="0" name=""/>
        <dsp:cNvSpPr/>
      </dsp:nvSpPr>
      <dsp:spPr>
        <a:xfrm>
          <a:off x="823" y="976506"/>
          <a:ext cx="3211523" cy="1926914"/>
        </a:xfrm>
        <a:prstGeom prst="rect">
          <a:avLst/>
        </a:prstGeom>
        <a:solidFill>
          <a:schemeClr val="accent1">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6">
                  <a:lumMod val="75000"/>
                </a:schemeClr>
              </a:solidFill>
              <a:latin typeface="Segoe UI Semilight" panose="020B0402040204020203" pitchFamily="34" charset="0"/>
              <a:cs typeface="Segoe UI Semilight" panose="020B0402040204020203" pitchFamily="34" charset="0"/>
            </a:rPr>
            <a:t>Identify the DHCS materials you want to use, edit them to the needs of your district (or school).</a:t>
          </a:r>
        </a:p>
      </dsp:txBody>
      <dsp:txXfrm>
        <a:off x="823" y="976506"/>
        <a:ext cx="3211523" cy="1926914"/>
      </dsp:txXfrm>
    </dsp:sp>
    <dsp:sp modelId="{5813D6C6-4452-9D4F-AAB1-15527E3F2B39}">
      <dsp:nvSpPr>
        <dsp:cNvPr id="0" name=""/>
        <dsp:cNvSpPr/>
      </dsp:nvSpPr>
      <dsp:spPr>
        <a:xfrm>
          <a:off x="3533499" y="976506"/>
          <a:ext cx="3211523" cy="1926914"/>
        </a:xfrm>
        <a:prstGeom prst="rect">
          <a:avLst/>
        </a:prstGeom>
        <a:solidFill>
          <a:schemeClr val="accent5">
            <a:lumMod val="20000"/>
            <a:lumOff val="80000"/>
          </a:schemeClr>
        </a:solidFill>
        <a:ln w="12700" cap="flat" cmpd="sng" algn="in">
          <a:solidFill>
            <a:schemeClr val="lt1">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6">
                  <a:lumMod val="75000"/>
                </a:schemeClr>
              </a:solidFill>
              <a:latin typeface="Segoe UI Semilight" panose="020B0402040204020203" pitchFamily="34" charset="0"/>
              <a:cs typeface="Segoe UI Semilight" panose="020B0402040204020203" pitchFamily="34" charset="0"/>
            </a:rPr>
            <a:t>Create additional materials, or work with SCOE to ask for these materials from DHCS.</a:t>
          </a:r>
        </a:p>
      </dsp:txBody>
      <dsp:txXfrm>
        <a:off x="3533499" y="976506"/>
        <a:ext cx="3211523" cy="1926914"/>
      </dsp:txXfrm>
    </dsp:sp>
    <dsp:sp modelId="{653DC070-04D2-4B47-AAC9-D120CC0F7CCB}">
      <dsp:nvSpPr>
        <dsp:cNvPr id="0" name=""/>
        <dsp:cNvSpPr/>
      </dsp:nvSpPr>
      <dsp:spPr>
        <a:xfrm>
          <a:off x="1767161" y="3224572"/>
          <a:ext cx="3211523" cy="1926914"/>
        </a:xfrm>
        <a:prstGeom prst="rect">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6">
                  <a:lumMod val="75000"/>
                </a:schemeClr>
              </a:solidFill>
              <a:latin typeface="Segoe UI Semilight" panose="020B0402040204020203" pitchFamily="34" charset="0"/>
              <a:cs typeface="Segoe UI Semilight" panose="020B0402040204020203" pitchFamily="34" charset="0"/>
            </a:rPr>
            <a:t>Create a plan for how and where outreach (and application assistance) materials will be distributed or provided.</a:t>
          </a:r>
        </a:p>
      </dsp:txBody>
      <dsp:txXfrm>
        <a:off x="1767161" y="3224572"/>
        <a:ext cx="3211523" cy="19269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07771-3FAA-4D43-A059-9A7D838C2880}" type="datetimeFigureOut">
              <a:rPr lang="en-US" smtClean="0"/>
              <a:t>5/18/2023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68C18-1BF1-F447-95ED-60EAAE35426E}" type="slidenum">
              <a:rPr lang="en-US" smtClean="0"/>
              <a:t>‹#›</a:t>
            </a:fld>
            <a:endParaRPr lang="en-US" dirty="0"/>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a:t>
            </a:fld>
            <a:endParaRPr lang="en-US" dirty="0"/>
          </a:p>
        </p:txBody>
      </p:sp>
    </p:spTree>
    <p:extLst>
      <p:ext uri="{BB962C8B-B14F-4D97-AF65-F5344CB8AC3E}">
        <p14:creationId xmlns:p14="http://schemas.microsoft.com/office/powerpoint/2010/main" val="320052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https://www.dhcs.ca.gov/Documents/PHE-UOP/Medi-Cal-COVID-19-PHE-Unwinding-Plan.pdf</a:t>
            </a:r>
          </a:p>
        </p:txBody>
      </p:sp>
      <p:sp>
        <p:nvSpPr>
          <p:cNvPr id="4" name="Slide Number Placeholder 3"/>
          <p:cNvSpPr>
            <a:spLocks noGrp="1"/>
          </p:cNvSpPr>
          <p:nvPr>
            <p:ph type="sldNum" sz="quarter" idx="5"/>
          </p:nvPr>
        </p:nvSpPr>
        <p:spPr/>
        <p:txBody>
          <a:bodyPr/>
          <a:lstStyle/>
          <a:p>
            <a:fld id="{68B68C18-1BF1-F447-95ED-60EAAE35426E}" type="slidenum">
              <a:rPr lang="en-US" smtClean="0"/>
              <a:t>10</a:t>
            </a:fld>
            <a:endParaRPr lang="en-US" dirty="0"/>
          </a:p>
        </p:txBody>
      </p:sp>
    </p:spTree>
    <p:extLst>
      <p:ext uri="{BB962C8B-B14F-4D97-AF65-F5344CB8AC3E}">
        <p14:creationId xmlns:p14="http://schemas.microsoft.com/office/powerpoint/2010/main" val="362871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13</a:t>
            </a:fld>
            <a:endParaRPr lang="en-US" dirty="0"/>
          </a:p>
        </p:txBody>
      </p:sp>
    </p:spTree>
    <p:extLst>
      <p:ext uri="{BB962C8B-B14F-4D97-AF65-F5344CB8AC3E}">
        <p14:creationId xmlns:p14="http://schemas.microsoft.com/office/powerpoint/2010/main" val="369031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14</a:t>
            </a:fld>
            <a:endParaRPr lang="en-US" dirty="0"/>
          </a:p>
        </p:txBody>
      </p:sp>
    </p:spTree>
    <p:extLst>
      <p:ext uri="{BB962C8B-B14F-4D97-AF65-F5344CB8AC3E}">
        <p14:creationId xmlns:p14="http://schemas.microsoft.com/office/powerpoint/2010/main" val="229951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15</a:t>
            </a:fld>
            <a:endParaRPr lang="en-US" dirty="0"/>
          </a:p>
        </p:txBody>
      </p:sp>
    </p:spTree>
    <p:extLst>
      <p:ext uri="{BB962C8B-B14F-4D97-AF65-F5344CB8AC3E}">
        <p14:creationId xmlns:p14="http://schemas.microsoft.com/office/powerpoint/2010/main" val="1366672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16</a:t>
            </a:fld>
            <a:endParaRPr lang="en-US" dirty="0"/>
          </a:p>
        </p:txBody>
      </p:sp>
    </p:spTree>
    <p:extLst>
      <p:ext uri="{BB962C8B-B14F-4D97-AF65-F5344CB8AC3E}">
        <p14:creationId xmlns:p14="http://schemas.microsoft.com/office/powerpoint/2010/main" val="9946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17</a:t>
            </a:fld>
            <a:endParaRPr lang="en-US" dirty="0"/>
          </a:p>
        </p:txBody>
      </p:sp>
    </p:spTree>
    <p:extLst>
      <p:ext uri="{BB962C8B-B14F-4D97-AF65-F5344CB8AC3E}">
        <p14:creationId xmlns:p14="http://schemas.microsoft.com/office/powerpoint/2010/main" val="330557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a:t>
            </a:fld>
            <a:endParaRPr lang="en-US" dirty="0"/>
          </a:p>
        </p:txBody>
      </p:sp>
    </p:spTree>
    <p:extLst>
      <p:ext uri="{BB962C8B-B14F-4D97-AF65-F5344CB8AC3E}">
        <p14:creationId xmlns:p14="http://schemas.microsoft.com/office/powerpoint/2010/main" val="199376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https://www.dhcs.ca.gov/Documents/PHE-UOP/Medi-Cal-COVID-19-PHE-Unwinding-Plan.pdf</a:t>
            </a:r>
          </a:p>
        </p:txBody>
      </p:sp>
      <p:sp>
        <p:nvSpPr>
          <p:cNvPr id="4" name="Slide Number Placeholder 3"/>
          <p:cNvSpPr>
            <a:spLocks noGrp="1"/>
          </p:cNvSpPr>
          <p:nvPr>
            <p:ph type="sldNum" sz="quarter" idx="5"/>
          </p:nvPr>
        </p:nvSpPr>
        <p:spPr/>
        <p:txBody>
          <a:bodyPr/>
          <a:lstStyle/>
          <a:p>
            <a:fld id="{68B68C18-1BF1-F447-95ED-60EAAE35426E}" type="slidenum">
              <a:rPr lang="en-US" smtClean="0"/>
              <a:t>3</a:t>
            </a:fld>
            <a:endParaRPr lang="en-US" dirty="0"/>
          </a:p>
        </p:txBody>
      </p:sp>
    </p:spTree>
    <p:extLst>
      <p:ext uri="{BB962C8B-B14F-4D97-AF65-F5344CB8AC3E}">
        <p14:creationId xmlns:p14="http://schemas.microsoft.com/office/powerpoint/2010/main" val="121291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https://www.dhcs.ca.gov/Documents/PHE-UOP/Medi-Cal-COVID-19-PHE-Unwinding-Plan.pdf</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4</a:t>
            </a:fld>
            <a:endParaRPr lang="en-US" dirty="0"/>
          </a:p>
        </p:txBody>
      </p:sp>
    </p:spTree>
    <p:extLst>
      <p:ext uri="{BB962C8B-B14F-4D97-AF65-F5344CB8AC3E}">
        <p14:creationId xmlns:p14="http://schemas.microsoft.com/office/powerpoint/2010/main" val="103862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https://www.dhcs.ca.gov/Documents/PHE-UOP/Medi-Cal-COVID-19-PHE-Unwinding-Plan.pdf</a:t>
            </a:r>
          </a:p>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5</a:t>
            </a:fld>
            <a:endParaRPr lang="en-US" dirty="0"/>
          </a:p>
        </p:txBody>
      </p:sp>
    </p:spTree>
    <p:extLst>
      <p:ext uri="{BB962C8B-B14F-4D97-AF65-F5344CB8AC3E}">
        <p14:creationId xmlns:p14="http://schemas.microsoft.com/office/powerpoint/2010/main" val="244384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6</a:t>
            </a:fld>
            <a:endParaRPr lang="en-US" dirty="0"/>
          </a:p>
        </p:txBody>
      </p:sp>
    </p:spTree>
    <p:extLst>
      <p:ext uri="{BB962C8B-B14F-4D97-AF65-F5344CB8AC3E}">
        <p14:creationId xmlns:p14="http://schemas.microsoft.com/office/powerpoint/2010/main" val="118290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7</a:t>
            </a:fld>
            <a:endParaRPr lang="en-US" dirty="0"/>
          </a:p>
        </p:txBody>
      </p:sp>
    </p:spTree>
    <p:extLst>
      <p:ext uri="{BB962C8B-B14F-4D97-AF65-F5344CB8AC3E}">
        <p14:creationId xmlns:p14="http://schemas.microsoft.com/office/powerpoint/2010/main" val="2390146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https://www.dhcs.ca.gov/Documents/PHE-UOP/Medi-Cal-COVID-19-PHE-Unwinding-Plan.pdf</a:t>
            </a:r>
          </a:p>
        </p:txBody>
      </p:sp>
      <p:sp>
        <p:nvSpPr>
          <p:cNvPr id="4" name="Slide Number Placeholder 3"/>
          <p:cNvSpPr>
            <a:spLocks noGrp="1"/>
          </p:cNvSpPr>
          <p:nvPr>
            <p:ph type="sldNum" sz="quarter" idx="5"/>
          </p:nvPr>
        </p:nvSpPr>
        <p:spPr/>
        <p:txBody>
          <a:bodyPr/>
          <a:lstStyle/>
          <a:p>
            <a:fld id="{68B68C18-1BF1-F447-95ED-60EAAE35426E}" type="slidenum">
              <a:rPr lang="en-US" smtClean="0"/>
              <a:t>8</a:t>
            </a:fld>
            <a:endParaRPr lang="en-US" dirty="0"/>
          </a:p>
        </p:txBody>
      </p:sp>
    </p:spTree>
    <p:extLst>
      <p:ext uri="{BB962C8B-B14F-4D97-AF65-F5344CB8AC3E}">
        <p14:creationId xmlns:p14="http://schemas.microsoft.com/office/powerpoint/2010/main" val="382863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https://www.dhcs.ca.gov/Documents/PHE-UOP/Medi-Cal-COVID-19-PHE-Unwinding-Plan.pdf</a:t>
            </a:r>
          </a:p>
        </p:txBody>
      </p:sp>
      <p:sp>
        <p:nvSpPr>
          <p:cNvPr id="4" name="Slide Number Placeholder 3"/>
          <p:cNvSpPr>
            <a:spLocks noGrp="1"/>
          </p:cNvSpPr>
          <p:nvPr>
            <p:ph type="sldNum" sz="quarter" idx="5"/>
          </p:nvPr>
        </p:nvSpPr>
        <p:spPr/>
        <p:txBody>
          <a:bodyPr/>
          <a:lstStyle/>
          <a:p>
            <a:fld id="{68B68C18-1BF1-F447-95ED-60EAAE35426E}" type="slidenum">
              <a:rPr lang="en-US" smtClean="0"/>
              <a:t>9</a:t>
            </a:fld>
            <a:endParaRPr lang="en-US" dirty="0"/>
          </a:p>
        </p:txBody>
      </p:sp>
    </p:spTree>
    <p:extLst>
      <p:ext uri="{BB962C8B-B14F-4D97-AF65-F5344CB8AC3E}">
        <p14:creationId xmlns:p14="http://schemas.microsoft.com/office/powerpoint/2010/main" val="286179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noProof="0" dirty="0"/>
              <a:t>Click to edit Master title style</a:t>
            </a:r>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anchor="ctr"/>
          <a:lstStyle>
            <a:lvl1pPr marL="0" indent="0" algn="ctr">
              <a:buNone/>
              <a:defRPr i="1"/>
            </a:lvl1pPr>
          </a:lstStyle>
          <a:p>
            <a:r>
              <a:rPr lang="en-US" noProof="0" dirty="0"/>
              <a:t>Insert Portrait Photo</a:t>
            </a:r>
          </a:p>
        </p:txBody>
      </p:sp>
    </p:spTree>
    <p:extLst>
      <p:ext uri="{BB962C8B-B14F-4D97-AF65-F5344CB8AC3E}">
        <p14:creationId xmlns:p14="http://schemas.microsoft.com/office/powerpoint/2010/main" val="182742633"/>
      </p:ext>
    </p:extLst>
  </p:cSld>
  <p:clrMapOvr>
    <a:masterClrMapping/>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p:nvPr>
        </p:nvSpPr>
        <p:spPr>
          <a:xfrm>
            <a:off x="5326063" y="559678"/>
            <a:ext cx="6103937" cy="519183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7488" y="559678"/>
            <a:ext cx="6132512" cy="5191835"/>
          </a:xfrm>
        </p:spPr>
        <p:txBody>
          <a:bodyPr anchor="ctr"/>
          <a:lstStyle>
            <a:lvl1pPr marL="0" indent="0" algn="ctr">
              <a:buNone/>
              <a:defRPr/>
            </a:lvl1pPr>
          </a:lstStyle>
          <a:p>
            <a:endParaRPr lang="en-US" noProof="0" dirty="0"/>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7"/>
            <a:ext cx="3833906" cy="5274923"/>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p:nvPr>
        </p:nvSpPr>
        <p:spPr>
          <a:xfrm>
            <a:off x="5181600" y="559678"/>
            <a:ext cx="6172200" cy="56172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Next" panose="020B0503020202020204" pitchFamily="34" charset="0"/>
              </a:defRPr>
            </a:lvl1pPr>
          </a:lstStyle>
          <a:p>
            <a:r>
              <a:rPr lang="en-US" noProof="0" dirty="0"/>
              <a:t>Click to edit Master title style</a:t>
            </a:r>
          </a:p>
        </p:txBody>
      </p:sp>
      <p:sp>
        <p:nvSpPr>
          <p:cNvPr id="3" name="Content Placeholder 2"/>
          <p:cNvSpPr>
            <a:spLocks noGrp="1"/>
          </p:cNvSpPr>
          <p:nvPr>
            <p:ph sz="half" idx="1"/>
          </p:nvPr>
        </p:nvSpPr>
        <p:spPr>
          <a:xfrm>
            <a:off x="5181600" y="540628"/>
            <a:ext cx="6248400" cy="2488946"/>
          </a:xfrm>
        </p:spPr>
        <p:txBody>
          <a:bodyPr/>
          <a:lstStyle>
            <a:lvl1pPr>
              <a:defRPr b="0" i="0" spc="40" baseline="0">
                <a:latin typeface="Segoe UI Semilight" panose="020B0402040204020203" pitchFamily="34" charset="0"/>
                <a:cs typeface="Segoe UI Semilight" panose="020B0402040204020203" pitchFamily="34" charset="0"/>
              </a:defRPr>
            </a:lvl1pPr>
            <a:lvl2pPr>
              <a:defRPr b="0" i="0" spc="40" baseline="0">
                <a:latin typeface="Segoe UI Semilight" panose="020B0402040204020203" pitchFamily="34" charset="0"/>
                <a:cs typeface="Segoe UI Semilight" panose="020B0402040204020203" pitchFamily="34" charset="0"/>
              </a:defRPr>
            </a:lvl2pPr>
            <a:lvl3pPr>
              <a:defRPr b="0" i="0" spc="40" baseline="0">
                <a:latin typeface="Segoe UI Semilight" panose="020B0402040204020203" pitchFamily="34" charset="0"/>
                <a:cs typeface="Segoe UI Semilight" panose="020B0402040204020203" pitchFamily="34" charset="0"/>
              </a:defRPr>
            </a:lvl3pPr>
            <a:lvl4pPr>
              <a:defRPr b="0" i="0" spc="40" baseline="0">
                <a:latin typeface="Segoe UI Semilight" panose="020B0402040204020203" pitchFamily="34" charset="0"/>
                <a:cs typeface="Segoe UI Semilight" panose="020B0402040204020203" pitchFamily="34" charset="0"/>
              </a:defRPr>
            </a:lvl4pPr>
            <a:lvl5pPr>
              <a:defRPr b="0" i="0" spc="40" baseline="0">
                <a:latin typeface="Segoe UI Semilight" panose="020B0402040204020203" pitchFamily="34" charset="0"/>
                <a:cs typeface="Segoe UI Semilight" panose="020B0402040204020203"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5181600" y="3712467"/>
            <a:ext cx="6248400" cy="2482228"/>
          </a:xfrm>
        </p:spPr>
        <p:txBody>
          <a:bodyPr/>
          <a:lstStyle>
            <a:lvl1pPr>
              <a:defRPr b="0" i="0" spc="50" baseline="0">
                <a:latin typeface="Segoe UI Semilight" panose="020B0402040204020203" pitchFamily="34" charset="0"/>
                <a:cs typeface="Segoe UI Semilight" panose="020B0402040204020203" pitchFamily="34" charset="0"/>
              </a:defRPr>
            </a:lvl1pPr>
            <a:lvl2pPr>
              <a:defRPr b="0" i="0" spc="50" baseline="0">
                <a:latin typeface="Segoe UI Semilight" panose="020B0402040204020203" pitchFamily="34" charset="0"/>
                <a:cs typeface="Segoe UI Semilight" panose="020B0402040204020203" pitchFamily="34" charset="0"/>
              </a:defRPr>
            </a:lvl2pPr>
            <a:lvl3pPr>
              <a:defRPr b="0" i="0" spc="50" baseline="0">
                <a:latin typeface="Segoe UI Semilight" panose="020B0402040204020203" pitchFamily="34" charset="0"/>
                <a:cs typeface="Segoe UI Semilight" panose="020B0402040204020203" pitchFamily="34" charset="0"/>
              </a:defRPr>
            </a:lvl3pPr>
            <a:lvl4pPr>
              <a:defRPr b="0" i="0" spc="50" baseline="0">
                <a:latin typeface="Segoe UI Semilight" panose="020B0402040204020203" pitchFamily="34" charset="0"/>
                <a:cs typeface="Segoe UI Semilight" panose="020B0402040204020203" pitchFamily="34" charset="0"/>
              </a:defRPr>
            </a:lvl4pPr>
            <a:lvl5pPr>
              <a:defRPr b="0" i="0" spc="50" baseline="0">
                <a:latin typeface="Segoe UI Semilight" panose="020B0402040204020203" pitchFamily="34" charset="0"/>
                <a:cs typeface="Segoe UI Semilight" panose="020B0402040204020203" pitchFamily="34" charset="0"/>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 Placeholder 4"/>
          <p:cNvSpPr>
            <a:spLocks noGrp="1"/>
          </p:cNvSpPr>
          <p:nvPr>
            <p:ph type="dt" sz="half" idx="10"/>
          </p:nvPr>
        </p:nvSpPr>
        <p:spPr/>
        <p:txBody>
          <a:bodyPr/>
          <a:lstStyle/>
          <a:p>
            <a:fld id="{F316E73E-FB98-2A42-974A-9CD83D46C100}" type="datetime1">
              <a:rPr lang="en-US" noProof="0" smtClean="0"/>
              <a:t>5/18/2023</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13D2E340-0663-474B-992C-9192B5C45E57}" type="slidenum">
              <a:rPr lang="en-US" noProof="0" smtClean="0"/>
              <a:t>‹#›</a:t>
            </a:fld>
            <a:endParaRPr lang="en-US" noProof="0" dirty="0"/>
          </a:p>
        </p:txBody>
      </p:sp>
    </p:spTree>
    <p:extLst>
      <p:ext uri="{BB962C8B-B14F-4D97-AF65-F5344CB8AC3E}">
        <p14:creationId xmlns:p14="http://schemas.microsoft.com/office/powerpoint/2010/main" val="245430233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noProof="0" dirty="0"/>
              <a:t>Click to edit Master title style</a:t>
            </a:r>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98A115EF-7A83-9842-815E-554E5DEB63CD}" type="datetime1">
              <a:rPr lang="en-US" noProof="0" smtClean="0"/>
              <a:t>5/18/2023</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11" name="TextBox 10">
            <a:extLst>
              <a:ext uri="{FF2B5EF4-FFF2-40B4-BE49-F238E27FC236}">
                <a16:creationId xmlns:a16="http://schemas.microsoft.com/office/drawing/2014/main" id="{AB37CC23-23E2-758E-8C0D-375126F2E36B}"/>
              </a:ext>
            </a:extLst>
          </p:cNvPr>
          <p:cNvSpPr txBox="1"/>
          <p:nvPr userDrawn="1"/>
        </p:nvSpPr>
        <p:spPr>
          <a:xfrm>
            <a:off x="4840941" y="0"/>
            <a:ext cx="7351058" cy="6858000"/>
          </a:xfrm>
          <a:prstGeom prst="rect">
            <a:avLst/>
          </a:prstGeom>
          <a:solidFill>
            <a:schemeClr val="tx2">
              <a:lumMod val="10000"/>
              <a:lumOff val="90000"/>
              <a:alpha val="18838"/>
            </a:schemeClr>
          </a:solidFill>
        </p:spPr>
        <p:txBody>
          <a:bodyPr wrap="square" rtlCol="0">
            <a:spAutoFit/>
          </a:bodyPr>
          <a:lstStyle/>
          <a:p>
            <a:endParaRPr lang="en-US" dirty="0"/>
          </a:p>
        </p:txBody>
      </p:sp>
    </p:spTree>
    <p:extLst>
      <p:ext uri="{BB962C8B-B14F-4D97-AF65-F5344CB8AC3E}">
        <p14:creationId xmlns:p14="http://schemas.microsoft.com/office/powerpoint/2010/main" val="427701993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4BE097A0-4000-B744-87D8-18F42A934248}" type="datetime1">
              <a:rPr lang="en-US" noProof="0" smtClean="0"/>
              <a:t>5/18/2023</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13D2E340-0663-474B-992C-9192B5C45E57}" type="slidenum">
              <a:rPr lang="en-US" noProof="0" smtClean="0"/>
              <a:t>‹#›</a:t>
            </a:fld>
            <a:endParaRPr lang="en-US" noProof="0" dirty="0"/>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74EA9-4639-9B48-9E98-70455404EF00}" type="datetime1">
              <a:rPr lang="en-US" noProof="0" smtClean="0"/>
              <a:t>5/18/2023</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13D2E340-0663-474B-992C-9192B5C45E57}" type="slidenum">
              <a:rPr lang="en-US" noProof="0" smtClean="0"/>
              <a:t>‹#›</a:t>
            </a:fld>
            <a:endParaRPr lang="en-US" noProof="0" dirty="0"/>
          </a:p>
        </p:txBody>
      </p:sp>
    </p:spTree>
    <p:extLst>
      <p:ext uri="{BB962C8B-B14F-4D97-AF65-F5344CB8AC3E}">
        <p14:creationId xmlns:p14="http://schemas.microsoft.com/office/powerpoint/2010/main" val="8239023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dirty="0"/>
              <a:t>Place your subtitle here</a:t>
            </a:r>
          </a:p>
        </p:txBody>
      </p:sp>
      <p:sp>
        <p:nvSpPr>
          <p:cNvPr id="3" name="Content Placeholder 2"/>
          <p:cNvSpPr>
            <a:spLocks noGrp="1"/>
          </p:cNvSpPr>
          <p:nvPr>
            <p:ph idx="1"/>
          </p:nvPr>
        </p:nvSpPr>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fld id="{C3BDDDD7-72ED-FC4E-8075-0107060235C5}"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anchor="b"/>
          <a:lstStyle/>
          <a:p>
            <a:r>
              <a:rPr lang="en-US" noProof="0" dirty="0"/>
              <a:t>Click to edit Master title style</a:t>
            </a:r>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32D348-0CE7-E42F-5033-1965DDBE6AC0}"/>
              </a:ext>
            </a:extLst>
          </p:cNvPr>
          <p:cNvSpPr/>
          <p:nvPr userDrawn="1"/>
        </p:nvSpPr>
        <p:spPr>
          <a:xfrm>
            <a:off x="4958563" y="0"/>
            <a:ext cx="7233436" cy="6858000"/>
          </a:xfrm>
          <a:prstGeom prst="rect">
            <a:avLst/>
          </a:prstGeom>
          <a:solidFill>
            <a:schemeClr val="tx2">
              <a:lumMod val="10000"/>
              <a:lumOff val="90000"/>
              <a:alpha val="251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p>
            <a:r>
              <a:rPr lang="en-US" noProof="0"/>
              <a:t>Click to edit Master title style</a:t>
            </a:r>
          </a:p>
        </p:txBody>
      </p:sp>
      <p:sp>
        <p:nvSpPr>
          <p:cNvPr id="4" name="Date Placeholder 3"/>
          <p:cNvSpPr>
            <a:spLocks noGrp="1"/>
          </p:cNvSpPr>
          <p:nvPr>
            <p:ph type="dt" sz="half" idx="10"/>
          </p:nvPr>
        </p:nvSpPr>
        <p:spPr/>
        <p:txBody>
          <a:bodyPr/>
          <a:lstStyle/>
          <a:p>
            <a:fld id="{26B3D9D9-8B30-6A45-929D-0A0366E2E953}"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b="0" i="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noProof="0" dirty="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p>
            <a:r>
              <a:rPr lang="en-US" noProof="0" dirty="0"/>
              <a:t>Click to edit Master title style</a:t>
            </a:r>
          </a:p>
        </p:txBody>
      </p:sp>
      <p:sp>
        <p:nvSpPr>
          <p:cNvPr id="3" name="Content Placehold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4" name="Date Placeholder 3"/>
          <p:cNvSpPr>
            <a:spLocks noGrp="1"/>
          </p:cNvSpPr>
          <p:nvPr>
            <p:ph type="dt" sz="half" idx="10"/>
          </p:nvPr>
        </p:nvSpPr>
        <p:spPr/>
        <p:txBody>
          <a:bodyPr/>
          <a:lstStyle/>
          <a:p>
            <a:fld id="{54919B67-2563-3544-8019-B2D766585AE6}"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a:noAutofit/>
          </a:bodyPr>
          <a:lstStyle>
            <a:lvl1pPr marL="0" indent="0" algn="ctr">
              <a:buNone/>
              <a:defRPr sz="1600"/>
            </a:lvl1pPr>
          </a:lstStyle>
          <a:p>
            <a:pPr lvl="0"/>
            <a:r>
              <a:rPr lang="en-US" noProof="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anchor="ctr">
            <a:noAutofit/>
          </a:bodyPr>
          <a:lstStyle>
            <a:lvl1pPr marL="0" indent="0" algn="ctr">
              <a:lnSpc>
                <a:spcPct val="100000"/>
              </a:lnSpc>
              <a:buNone/>
              <a:defRPr sz="2000" i="1">
                <a:solidFill>
                  <a:schemeClr val="bg1"/>
                </a:solidFill>
                <a:latin typeface="+mj-lt"/>
              </a:defRPr>
            </a:lvl1pPr>
          </a:lstStyle>
          <a:p>
            <a:pPr lvl="0"/>
            <a:r>
              <a:rPr lang="en-US" noProof="0"/>
              <a:t>1</a:t>
            </a:r>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noProof="0"/>
              <a:t>2</a:t>
            </a:r>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noProof="0"/>
              <a:t>3</a:t>
            </a:r>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Image / Icon Bullets">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762000" y="559678"/>
            <a:ext cx="3833906" cy="2221622"/>
          </a:xfrm>
        </p:spPr>
        <p:txBody>
          <a:bodyPr anchor="b"/>
          <a:lstStyle>
            <a:lvl1pPr>
              <a:defRPr>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8F1C92E-34EF-7443-98EE-55EB64C2F5FD}"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noProof="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762000" y="2831932"/>
            <a:ext cx="3833906" cy="1562638"/>
          </a:xfrm>
        </p:spPr>
        <p:txBody>
          <a:bodyPr anchor="b"/>
          <a:lstStyle>
            <a:lvl1pPr>
              <a:defRPr/>
            </a:lvl1pPr>
          </a:lstStyle>
          <a:p>
            <a:r>
              <a:rPr lang="en-US" noProof="0"/>
              <a:t>Click to edit your title</a:t>
            </a:r>
          </a:p>
        </p:txBody>
      </p:sp>
      <p:sp>
        <p:nvSpPr>
          <p:cNvPr id="4" name="Date Placeholder 3"/>
          <p:cNvSpPr>
            <a:spLocks noGrp="1"/>
          </p:cNvSpPr>
          <p:nvPr>
            <p:ph type="dt" sz="half" idx="10"/>
          </p:nvPr>
        </p:nvSpPr>
        <p:spPr/>
        <p:txBody>
          <a:bodyPr/>
          <a:lstStyle/>
          <a:p>
            <a:fld id="{4176DA4A-63D4-BC43-9B38-53D06F7CC9C4}" type="datetime1">
              <a:rPr lang="en-US" noProof="0" smtClean="0"/>
              <a:t>5/18/2023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13D2E340-0663-474B-992C-9192B5C45E57}" type="slidenum">
              <a:rPr lang="en-US" noProof="0" smtClean="0"/>
              <a:t>‹#›</a:t>
            </a:fld>
            <a:endParaRPr lang="en-US" noProof="0"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4573117"/>
            <a:ext cx="3842550" cy="1178396"/>
          </a:xfrm>
        </p:spPr>
        <p:txBody>
          <a:bodyPr/>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a:r>
              <a:rPr lang="en-US"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anchor="ctr"/>
          <a:lstStyle>
            <a:lvl1pPr marL="0" indent="0" algn="ctr">
              <a:buNone/>
              <a:defRPr i="1"/>
            </a:lvl1pPr>
          </a:lstStyle>
          <a:p>
            <a:r>
              <a:rPr lang="en-US" noProof="0" dirty="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anchor="ctr"/>
          <a:lstStyle>
            <a:lvl1pPr marL="0" indent="0" algn="ctr">
              <a:buNone/>
              <a:defRPr sz="1600">
                <a:solidFill>
                  <a:schemeClr val="tx1">
                    <a:lumMod val="85000"/>
                    <a:lumOff val="15000"/>
                  </a:schemeClr>
                </a:solidFill>
              </a:defRPr>
            </a:lvl1pPr>
          </a:lstStyle>
          <a:p>
            <a:pPr lvl="0"/>
            <a:r>
              <a:rPr lang="en-US" noProof="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noProof="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US" noProof="0" dirty="0"/>
              <a:t>Insert Icon / Picture</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anchor="ctr">
            <a:normAutofit/>
          </a:bodyPr>
          <a:lstStyle>
            <a:lvl1pPr algn="l">
              <a:lnSpc>
                <a:spcPct val="85000"/>
              </a:lnSpc>
              <a:defRPr sz="60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667666" y="4151085"/>
            <a:ext cx="4633806" cy="1591181"/>
          </a:xfrm>
        </p:spPr>
        <p:txBody>
          <a:bodyPr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masterClrMapping/>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none" baseline="0">
                <a:solidFill>
                  <a:schemeClr val="tx1">
                    <a:lumMod val="85000"/>
                    <a:lumOff val="15000"/>
                  </a:schemeClr>
                </a:solidFill>
              </a:defRPr>
            </a:lvl1pPr>
          </a:lstStyle>
          <a:p>
            <a:r>
              <a:rPr lang="en-US" noProof="0"/>
              <a:t>Click to edit Master title style</a:t>
            </a:r>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529964A5-3468-3F49-AD7A-0CF5EB762F89}" type="datetime1">
              <a:rPr lang="en-US" noProof="0" smtClean="0"/>
              <a:t>5/18/2023</a:t>
            </a:fld>
            <a:endParaRPr lang="en-US" noProof="0"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noProof="0"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13D2E340-0663-474B-992C-9192B5C45E57}" type="slidenum">
              <a:rPr lang="en-US" noProof="0" smtClean="0"/>
              <a:t>‹#›</a:t>
            </a:fld>
            <a:endParaRPr lang="en-US" noProof="0"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lumMod val="50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noProof="0" dirty="0"/>
              <a:t>Click to edit Master title style</a:t>
            </a:r>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90851AE-F437-A04B-ADE2-D5E346F2089C}" type="datetime1">
              <a:rPr lang="en-US" noProof="0" smtClean="0"/>
              <a:t>5/18/2023</a:t>
            </a:fld>
            <a:endParaRPr lang="en-US" noProof="0"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noProof="0"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13D2E340-0663-474B-992C-9192B5C45E57}" type="slidenum">
              <a:rPr lang="en-US" noProof="0" smtClean="0"/>
              <a:t>‹#›</a:t>
            </a:fld>
            <a:endParaRPr lang="en-US" noProof="0"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Avenir Next" panose="020B0503020202020204" pitchFamily="34" charset="0"/>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anchor="t">
            <a:normAutofit/>
          </a:bodyPr>
          <a:lstStyle/>
          <a:p>
            <a:r>
              <a:rPr lang="en-US" sz="4800" i="0" dirty="0"/>
              <a:t>Keeping Students on Medi-Cal: </a:t>
            </a:r>
            <a:br>
              <a:rPr lang="en-US" sz="4800" i="0" dirty="0"/>
            </a:br>
            <a:br>
              <a:rPr lang="en-US" sz="4800" i="0" dirty="0"/>
            </a:br>
            <a:r>
              <a:rPr lang="en-US" sz="4400" i="0" dirty="0"/>
              <a:t>Redetermination Strategies</a:t>
            </a:r>
          </a:p>
        </p:txBody>
      </p:sp>
      <p:sp>
        <p:nvSpPr>
          <p:cNvPr id="3" name="Subtitle 2">
            <a:extLst>
              <a:ext uri="{FF2B5EF4-FFF2-40B4-BE49-F238E27FC236}">
                <a16:creationId xmlns:a16="http://schemas.microsoft.com/office/drawing/2014/main" id="{7E42C4E3-AFAF-4630-AF6D-21FB3C29CF71}"/>
              </a:ext>
            </a:extLst>
          </p:cNvPr>
          <p:cNvSpPr>
            <a:spLocks noGrp="1"/>
          </p:cNvSpPr>
          <p:nvPr>
            <p:ph type="subTitle" idx="1"/>
          </p:nvPr>
        </p:nvSpPr>
        <p:spPr>
          <a:xfrm>
            <a:off x="130629" y="4151085"/>
            <a:ext cx="5170843" cy="1591181"/>
          </a:xfrm>
        </p:spPr>
        <p:txBody>
          <a:bodyPr>
            <a:normAutofit/>
          </a:bodyPr>
          <a:lstStyle/>
          <a:p>
            <a:r>
              <a:rPr lang="en-US" sz="2000" dirty="0">
                <a:latin typeface="Avenir Next" panose="020B0503020202020204" pitchFamily="34" charset="0"/>
              </a:rPr>
              <a:t>Sacramento County Office of Education </a:t>
            </a:r>
          </a:p>
          <a:p>
            <a:r>
              <a:rPr lang="en-US" sz="2000" dirty="0">
                <a:latin typeface="Avenir Next" panose="020B0503020202020204" pitchFamily="34" charset="0"/>
              </a:rPr>
              <a:t>Funding Sustainability Project</a:t>
            </a:r>
          </a:p>
        </p:txBody>
      </p:sp>
      <p:pic>
        <p:nvPicPr>
          <p:cNvPr id="53" name="Picture Placeholder 52">
            <a:extLst>
              <a:ext uri="{FF2B5EF4-FFF2-40B4-BE49-F238E27FC236}">
                <a16:creationId xmlns:a16="http://schemas.microsoft.com/office/drawing/2014/main" id="{3A9FE351-A4C6-4292-8E5E-15D6D36A50E2}"/>
              </a:ext>
            </a:extLst>
          </p:cNvPr>
          <p:cNvPicPr>
            <a:picLocks noGrp="1" noChangeAspect="1"/>
          </p:cNvPicPr>
          <p:nvPr>
            <p:ph type="pic" sz="quarter" idx="10"/>
          </p:nvPr>
        </p:nvPicPr>
        <p:blipFill>
          <a:blip r:embed="rId3"/>
          <a:srcRect/>
          <a:stretch/>
        </p:blipFill>
        <p:spPr>
          <a:noFill/>
        </p:spPr>
      </p:pic>
      <p:sp>
        <p:nvSpPr>
          <p:cNvPr id="58" name="Slide Number Placeholder 4">
            <a:extLst>
              <a:ext uri="{FF2B5EF4-FFF2-40B4-BE49-F238E27FC236}">
                <a16:creationId xmlns:a16="http://schemas.microsoft.com/office/drawing/2014/main" id="{FFB9B052-D191-5B3D-30D8-508F47878710}"/>
              </a:ext>
            </a:extLst>
          </p:cNvPr>
          <p:cNvSpPr>
            <a:spLocks noGrp="1"/>
          </p:cNvSpPr>
          <p:nvPr>
            <p:ph type="sldNum" sz="quarter" idx="4294967295"/>
          </p:nvPr>
        </p:nvSpPr>
        <p:spPr>
          <a:xfrm>
            <a:off x="11784013" y="5607050"/>
            <a:ext cx="407987" cy="365125"/>
          </a:xfrm>
        </p:spPr>
        <p:txBody>
          <a:bodyPr/>
          <a:lstStyle/>
          <a:p>
            <a:pPr>
              <a:spcAft>
                <a:spcPts val="600"/>
              </a:spcAft>
            </a:pPr>
            <a:fld id="{13D2E340-0663-474B-992C-9192B5C45E57}" type="slidenum">
              <a:rPr lang="en-US" noProof="0" smtClean="0"/>
              <a:pPr>
                <a:spcAft>
                  <a:spcPts val="600"/>
                </a:spcAft>
              </a:pPr>
              <a:t>1</a:t>
            </a:fld>
            <a:endParaRPr lang="en-US" noProof="0" dirty="0"/>
          </a:p>
        </p:txBody>
      </p:sp>
    </p:spTree>
    <p:extLst>
      <p:ext uri="{BB962C8B-B14F-4D97-AF65-F5344CB8AC3E}">
        <p14:creationId xmlns:p14="http://schemas.microsoft.com/office/powerpoint/2010/main" val="119388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F4D-F280-472F-9307-25B3E6BD88B5}"/>
              </a:ext>
            </a:extLst>
          </p:cNvPr>
          <p:cNvSpPr>
            <a:spLocks noGrp="1"/>
          </p:cNvSpPr>
          <p:nvPr>
            <p:ph type="title"/>
          </p:nvPr>
        </p:nvSpPr>
        <p:spPr/>
        <p:txBody>
          <a:bodyPr/>
          <a:lstStyle/>
          <a:p>
            <a:r>
              <a:rPr lang="en-US" dirty="0"/>
              <a:t>Timelines</a:t>
            </a:r>
          </a:p>
        </p:txBody>
      </p:sp>
      <p:sp>
        <p:nvSpPr>
          <p:cNvPr id="4" name="Text Placeholder 3">
            <a:extLst>
              <a:ext uri="{FF2B5EF4-FFF2-40B4-BE49-F238E27FC236}">
                <a16:creationId xmlns:a16="http://schemas.microsoft.com/office/drawing/2014/main" id="{C1891695-E7DA-48AF-9EEB-86DA1F9BF74F}"/>
              </a:ext>
            </a:extLst>
          </p:cNvPr>
          <p:cNvSpPr>
            <a:spLocks noGrp="1"/>
          </p:cNvSpPr>
          <p:nvPr>
            <p:ph type="body" sz="quarter" idx="18"/>
          </p:nvPr>
        </p:nvSpPr>
        <p:spPr/>
        <p:txBody>
          <a:bodyPr>
            <a:normAutofit/>
          </a:bodyPr>
          <a:lstStyle/>
          <a:p>
            <a:r>
              <a:rPr lang="en-US" sz="2200" dirty="0">
                <a:latin typeface="Avenir Next" panose="020B0503020202020204" pitchFamily="34" charset="0"/>
                <a:cs typeface="Segoe UI Semilight" panose="020B0402040204020203" pitchFamily="34" charset="0"/>
              </a:rPr>
              <a:t>An example for beneficiaries with a June 2023 renewal date </a:t>
            </a:r>
          </a:p>
        </p:txBody>
      </p:sp>
      <p:sp>
        <p:nvSpPr>
          <p:cNvPr id="3" name="Slide Number Placeholder 2">
            <a:extLst>
              <a:ext uri="{FF2B5EF4-FFF2-40B4-BE49-F238E27FC236}">
                <a16:creationId xmlns:a16="http://schemas.microsoft.com/office/drawing/2014/main" id="{EB761CE6-695A-0941-954E-A6BD7E16386F}"/>
              </a:ext>
            </a:extLst>
          </p:cNvPr>
          <p:cNvSpPr>
            <a:spLocks noGrp="1"/>
          </p:cNvSpPr>
          <p:nvPr>
            <p:ph type="sldNum" sz="quarter" idx="12"/>
          </p:nvPr>
        </p:nvSpPr>
        <p:spPr/>
        <p:txBody>
          <a:bodyPr/>
          <a:lstStyle/>
          <a:p>
            <a:fld id="{13D2E340-0663-474B-992C-9192B5C45E57}" type="slidenum">
              <a:rPr lang="en-US" smtClean="0"/>
              <a:t>10</a:t>
            </a:fld>
            <a:endParaRPr lang="en-US" dirty="0"/>
          </a:p>
        </p:txBody>
      </p:sp>
      <p:graphicFrame>
        <p:nvGraphicFramePr>
          <p:cNvPr id="7" name="Content Placeholder 2" descr="Timeline SmartArt">
            <a:extLst>
              <a:ext uri="{FF2B5EF4-FFF2-40B4-BE49-F238E27FC236}">
                <a16:creationId xmlns:a16="http://schemas.microsoft.com/office/drawing/2014/main" id="{F8564176-6A0E-CFFC-8FD5-6637F29243E3}"/>
              </a:ext>
            </a:extLst>
          </p:cNvPr>
          <p:cNvGraphicFramePr>
            <a:graphicFrameLocks/>
          </p:cNvGraphicFramePr>
          <p:nvPr>
            <p:extLst>
              <p:ext uri="{D42A27DB-BD31-4B8C-83A1-F6EECF244321}">
                <p14:modId xmlns:p14="http://schemas.microsoft.com/office/powerpoint/2010/main" val="3505563090"/>
              </p:ext>
            </p:extLst>
          </p:nvPr>
        </p:nvGraphicFramePr>
        <p:xfrm>
          <a:off x="5118538" y="935975"/>
          <a:ext cx="6852745" cy="4091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6E844A5-D895-5D97-70B6-41DD4710D09F}"/>
              </a:ext>
            </a:extLst>
          </p:cNvPr>
          <p:cNvSpPr txBox="1"/>
          <p:nvPr/>
        </p:nvSpPr>
        <p:spPr>
          <a:xfrm>
            <a:off x="5307216" y="6290967"/>
            <a:ext cx="7021926" cy="338554"/>
          </a:xfrm>
          <a:prstGeom prst="rect">
            <a:avLst/>
          </a:prstGeom>
          <a:noFill/>
        </p:spPr>
        <p:txBody>
          <a:bodyPr wrap="square" rtlCol="0">
            <a:spAutoFit/>
          </a:bodyPr>
          <a:lstStyle/>
          <a:p>
            <a:r>
              <a:rPr lang="en-US" sz="1600" b="1" dirty="0">
                <a:latin typeface="Avenir Next" panose="020B0503020202020204" pitchFamily="34" charset="0"/>
                <a:cs typeface="Segoe UI Semilight" panose="020B0402040204020203" pitchFamily="34" charset="0"/>
              </a:rPr>
              <a:t>Note: The same timeline can be applied to each subsequent month.</a:t>
            </a:r>
          </a:p>
        </p:txBody>
      </p:sp>
    </p:spTree>
    <p:extLst>
      <p:ext uri="{BB962C8B-B14F-4D97-AF65-F5344CB8AC3E}">
        <p14:creationId xmlns:p14="http://schemas.microsoft.com/office/powerpoint/2010/main" val="1089348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0B74-5475-4C20-9E4F-D93144C702EA}"/>
              </a:ext>
            </a:extLst>
          </p:cNvPr>
          <p:cNvSpPr>
            <a:spLocks noGrp="1"/>
          </p:cNvSpPr>
          <p:nvPr>
            <p:ph type="title"/>
          </p:nvPr>
        </p:nvSpPr>
        <p:spPr>
          <a:xfrm>
            <a:off x="0" y="4044954"/>
            <a:ext cx="4805082" cy="1562638"/>
          </a:xfrm>
        </p:spPr>
        <p:txBody>
          <a:bodyPr>
            <a:normAutofit fontScale="90000"/>
          </a:bodyPr>
          <a:lstStyle/>
          <a:p>
            <a:r>
              <a:rPr lang="en-US" dirty="0"/>
              <a:t>School Based Redetermination:   5 Strategies</a:t>
            </a:r>
          </a:p>
        </p:txBody>
      </p:sp>
      <p:pic>
        <p:nvPicPr>
          <p:cNvPr id="18" name="Picture Placeholder 17">
            <a:extLst>
              <a:ext uri="{FF2B5EF4-FFF2-40B4-BE49-F238E27FC236}">
                <a16:creationId xmlns:a16="http://schemas.microsoft.com/office/drawing/2014/main" id="{95A486D2-A2CB-47AF-AB12-0976F3BAED55}"/>
              </a:ext>
            </a:extLst>
          </p:cNvPr>
          <p:cNvPicPr>
            <a:picLocks noGrp="1" noChangeAspect="1"/>
          </p:cNvPicPr>
          <p:nvPr>
            <p:ph type="pic" sz="quarter" idx="19"/>
          </p:nvPr>
        </p:nvPicPr>
        <p:blipFill>
          <a:blip r:embed="rId2"/>
          <a:srcRect/>
          <a:stretch/>
        </p:blipFill>
        <p:spPr/>
      </p:pic>
      <p:sp>
        <p:nvSpPr>
          <p:cNvPr id="5" name="Content Placeholder 4">
            <a:extLst>
              <a:ext uri="{FF2B5EF4-FFF2-40B4-BE49-F238E27FC236}">
                <a16:creationId xmlns:a16="http://schemas.microsoft.com/office/drawing/2014/main" id="{085B3B5D-2D70-464D-97D7-2F81F133EFA7}"/>
              </a:ext>
            </a:extLst>
          </p:cNvPr>
          <p:cNvSpPr>
            <a:spLocks noGrp="1"/>
          </p:cNvSpPr>
          <p:nvPr>
            <p:ph idx="1"/>
          </p:nvPr>
        </p:nvSpPr>
        <p:spPr/>
        <p:txBody>
          <a:bodyPr/>
          <a:lstStyle/>
          <a:p>
            <a:r>
              <a:rPr lang="en-US" b="1" dirty="0">
                <a:latin typeface="Segoe UI Semilight" panose="020B0402040204020203" pitchFamily="34" charset="0"/>
                <a:cs typeface="Segoe UI Semilight" panose="020B0402040204020203" pitchFamily="34" charset="0"/>
              </a:rPr>
              <a:t>Build Infrastructure</a:t>
            </a:r>
          </a:p>
        </p:txBody>
      </p:sp>
      <p:pic>
        <p:nvPicPr>
          <p:cNvPr id="20" name="Picture Placeholder 19" descr="Ferris wheel">
            <a:extLst>
              <a:ext uri="{FF2B5EF4-FFF2-40B4-BE49-F238E27FC236}">
                <a16:creationId xmlns:a16="http://schemas.microsoft.com/office/drawing/2014/main" id="{9E5CE8C1-B631-446C-9BB6-0814870B5ECA}"/>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B5E06AD1-C7AD-4761-9E4E-0F0DDD088F11}"/>
              </a:ext>
            </a:extLst>
          </p:cNvPr>
          <p:cNvSpPr>
            <a:spLocks noGrp="1"/>
          </p:cNvSpPr>
          <p:nvPr>
            <p:ph type="body" sz="quarter" idx="13"/>
          </p:nvPr>
        </p:nvSpPr>
        <p:spPr/>
        <p:txBody>
          <a:bodyPr/>
          <a:lstStyle/>
          <a:p>
            <a:r>
              <a:rPr lang="en-US" b="1" dirty="0">
                <a:latin typeface="Segoe UI Semilight" panose="020B0402040204020203" pitchFamily="34" charset="0"/>
                <a:cs typeface="Segoe UI Semilight" panose="020B0402040204020203" pitchFamily="34" charset="0"/>
              </a:rPr>
              <a:t>Get the Data</a:t>
            </a:r>
          </a:p>
        </p:txBody>
      </p:sp>
      <p:pic>
        <p:nvPicPr>
          <p:cNvPr id="22" name="Picture Placeholder 21" descr="Angled shot of pen on a graph">
            <a:extLst>
              <a:ext uri="{FF2B5EF4-FFF2-40B4-BE49-F238E27FC236}">
                <a16:creationId xmlns:a16="http://schemas.microsoft.com/office/drawing/2014/main" id="{448F3FAC-A0F2-4FD5-A9B2-29E38370C088}"/>
              </a:ext>
            </a:extLst>
          </p:cNvPr>
          <p:cNvPicPr>
            <a:picLocks noGrp="1" noChangeAspect="1"/>
          </p:cNvPicPr>
          <p:nvPr>
            <p:ph type="pic" sz="quarter" idx="24"/>
          </p:nvPr>
        </p:nvPicPr>
        <p:blipFill>
          <a:blip r:embed="rId4"/>
          <a:srcRect/>
          <a:stretch/>
        </p:blipFill>
        <p:spPr/>
      </p:pic>
      <p:sp>
        <p:nvSpPr>
          <p:cNvPr id="7" name="Text Placeholder 6">
            <a:extLst>
              <a:ext uri="{FF2B5EF4-FFF2-40B4-BE49-F238E27FC236}">
                <a16:creationId xmlns:a16="http://schemas.microsoft.com/office/drawing/2014/main" id="{4F730BB3-A959-4EF9-B77F-FBF43DB5A80A}"/>
              </a:ext>
            </a:extLst>
          </p:cNvPr>
          <p:cNvSpPr>
            <a:spLocks noGrp="1"/>
          </p:cNvSpPr>
          <p:nvPr>
            <p:ph type="body" sz="quarter" idx="14"/>
          </p:nvPr>
        </p:nvSpPr>
        <p:spPr/>
        <p:txBody>
          <a:bodyPr/>
          <a:lstStyle/>
          <a:p>
            <a:r>
              <a:rPr lang="en-US" b="1" dirty="0">
                <a:latin typeface="Segoe UI Semilight" panose="020B0402040204020203" pitchFamily="34" charset="0"/>
                <a:cs typeface="Segoe UI Semilight" panose="020B0402040204020203" pitchFamily="34" charset="0"/>
              </a:rPr>
              <a:t>Set Up Outreach Program</a:t>
            </a:r>
          </a:p>
        </p:txBody>
      </p:sp>
      <p:pic>
        <p:nvPicPr>
          <p:cNvPr id="24" name="Picture Placeholder 23" descr="Hands reaching out">
            <a:extLst>
              <a:ext uri="{FF2B5EF4-FFF2-40B4-BE49-F238E27FC236}">
                <a16:creationId xmlns:a16="http://schemas.microsoft.com/office/drawing/2014/main" id="{B645D955-0DD1-4098-B4D9-1EC11300FD81}"/>
              </a:ext>
            </a:extLst>
          </p:cNvPr>
          <p:cNvPicPr>
            <a:picLocks noGrp="1" noChangeAspect="1"/>
          </p:cNvPicPr>
          <p:nvPr>
            <p:ph type="pic" sz="quarter" idx="25"/>
          </p:nvPr>
        </p:nvPicPr>
        <p:blipFill>
          <a:blip r:embed="rId5"/>
          <a:srcRect/>
          <a:stretch/>
        </p:blipFill>
        <p:spPr/>
      </p:pic>
      <p:sp>
        <p:nvSpPr>
          <p:cNvPr id="8" name="Text Placeholder 7">
            <a:extLst>
              <a:ext uri="{FF2B5EF4-FFF2-40B4-BE49-F238E27FC236}">
                <a16:creationId xmlns:a16="http://schemas.microsoft.com/office/drawing/2014/main" id="{00BBAFCA-88C5-4965-BDEC-02CBA7481B75}"/>
              </a:ext>
            </a:extLst>
          </p:cNvPr>
          <p:cNvSpPr>
            <a:spLocks noGrp="1"/>
          </p:cNvSpPr>
          <p:nvPr>
            <p:ph type="body" sz="quarter" idx="20"/>
          </p:nvPr>
        </p:nvSpPr>
        <p:spPr>
          <a:xfrm>
            <a:off x="6323582" y="3531088"/>
            <a:ext cx="1944000" cy="2700000"/>
          </a:xfrm>
        </p:spPr>
        <p:txBody>
          <a:bodyPr>
            <a:normAutofit fontScale="92500" lnSpcReduction="20000"/>
          </a:bodyPr>
          <a:lstStyle/>
          <a:p>
            <a:r>
              <a:rPr lang="en-US" b="1" dirty="0">
                <a:latin typeface="Segoe UI Semilight" panose="020B0402040204020203" pitchFamily="34" charset="0"/>
                <a:cs typeface="Segoe UI Semilight" panose="020B0402040204020203" pitchFamily="34" charset="0"/>
              </a:rPr>
              <a:t>Track Student’s Redetermination Status	</a:t>
            </a:r>
          </a:p>
        </p:txBody>
      </p:sp>
      <p:sp>
        <p:nvSpPr>
          <p:cNvPr id="9" name="Text Placeholder 8">
            <a:extLst>
              <a:ext uri="{FF2B5EF4-FFF2-40B4-BE49-F238E27FC236}">
                <a16:creationId xmlns:a16="http://schemas.microsoft.com/office/drawing/2014/main" id="{08FE4DC2-8CCB-442B-B83B-CB17CB8293CD}"/>
              </a:ext>
            </a:extLst>
          </p:cNvPr>
          <p:cNvSpPr>
            <a:spLocks noGrp="1"/>
          </p:cNvSpPr>
          <p:nvPr>
            <p:ph type="body" sz="quarter" idx="21"/>
          </p:nvPr>
        </p:nvSpPr>
        <p:spPr>
          <a:xfrm>
            <a:off x="8456388" y="3531088"/>
            <a:ext cx="1944000" cy="2700000"/>
          </a:xfrm>
        </p:spPr>
        <p:txBody>
          <a:bodyPr>
            <a:normAutofit/>
          </a:bodyPr>
          <a:lstStyle/>
          <a:p>
            <a:r>
              <a:rPr lang="en-US" b="1" dirty="0">
                <a:solidFill>
                  <a:schemeClr val="tx1"/>
                </a:solidFill>
                <a:latin typeface="Segoe UI Semilight" panose="020B0402040204020203" pitchFamily="34" charset="0"/>
                <a:cs typeface="Segoe UI Semilight" panose="020B0402040204020203" pitchFamily="34" charset="0"/>
              </a:rPr>
              <a:t>Financial Support for the Outreach Staff</a:t>
            </a:r>
            <a:endParaRPr lang="en-US" b="1" strike="sngStrike" dirty="0">
              <a:solidFill>
                <a:schemeClr val="tx1"/>
              </a:solidFill>
              <a:latin typeface="Segoe UI Semilight" panose="020B0402040204020203" pitchFamily="34" charset="0"/>
              <a:cs typeface="Segoe UI Semilight" panose="020B0402040204020203" pitchFamily="34" charset="0"/>
            </a:endParaRPr>
          </a:p>
        </p:txBody>
      </p:sp>
      <p:pic>
        <p:nvPicPr>
          <p:cNvPr id="28" name="Picture Placeholder 27" descr="Cute piggybank design with house on top">
            <a:extLst>
              <a:ext uri="{FF2B5EF4-FFF2-40B4-BE49-F238E27FC236}">
                <a16:creationId xmlns:a16="http://schemas.microsoft.com/office/drawing/2014/main" id="{7E7712B6-62E7-468F-AE58-5306EA579A7D}"/>
              </a:ext>
            </a:extLst>
          </p:cNvPr>
          <p:cNvPicPr>
            <a:picLocks noGrp="1" noChangeAspect="1"/>
          </p:cNvPicPr>
          <p:nvPr>
            <p:ph type="pic" sz="quarter" idx="27"/>
          </p:nvPr>
        </p:nvPicPr>
        <p:blipFill>
          <a:blip r:embed="rId6"/>
          <a:srcRect/>
          <a:stretch/>
        </p:blipFill>
        <p:spPr>
          <a:xfrm>
            <a:off x="8528613" y="3618799"/>
            <a:ext cx="1800000" cy="1800000"/>
          </a:xfrm>
        </p:spPr>
      </p:pic>
      <p:sp>
        <p:nvSpPr>
          <p:cNvPr id="4" name="Slide Number Placeholder 3">
            <a:extLst>
              <a:ext uri="{FF2B5EF4-FFF2-40B4-BE49-F238E27FC236}">
                <a16:creationId xmlns:a16="http://schemas.microsoft.com/office/drawing/2014/main" id="{BF38360A-177E-E146-99A7-581A782814CE}"/>
              </a:ext>
            </a:extLst>
          </p:cNvPr>
          <p:cNvSpPr>
            <a:spLocks noGrp="1"/>
          </p:cNvSpPr>
          <p:nvPr>
            <p:ph type="sldNum" sz="quarter" idx="12"/>
          </p:nvPr>
        </p:nvSpPr>
        <p:spPr/>
        <p:txBody>
          <a:bodyPr/>
          <a:lstStyle/>
          <a:p>
            <a:fld id="{13D2E340-0663-474B-992C-9192B5C45E57}" type="slidenum">
              <a:rPr lang="en-US" smtClean="0"/>
              <a:t>11</a:t>
            </a:fld>
            <a:endParaRPr lang="en-US" dirty="0"/>
          </a:p>
        </p:txBody>
      </p:sp>
      <p:pic>
        <p:nvPicPr>
          <p:cNvPr id="14" name="Picture 13" descr="Stopwatch">
            <a:extLst>
              <a:ext uri="{FF2B5EF4-FFF2-40B4-BE49-F238E27FC236}">
                <a16:creationId xmlns:a16="http://schemas.microsoft.com/office/drawing/2014/main" id="{5B8566D2-A351-EF2F-15D2-22183ACD6205}"/>
              </a:ext>
            </a:extLst>
          </p:cNvPr>
          <p:cNvPicPr>
            <a:picLocks noChangeAspect="1"/>
          </p:cNvPicPr>
          <p:nvPr/>
        </p:nvPicPr>
        <p:blipFill>
          <a:blip r:embed="rId7"/>
          <a:stretch>
            <a:fillRect/>
          </a:stretch>
        </p:blipFill>
        <p:spPr>
          <a:xfrm>
            <a:off x="6409259" y="3618799"/>
            <a:ext cx="1786547" cy="1800000"/>
          </a:xfrm>
          <a:prstGeom prst="rect">
            <a:avLst/>
          </a:prstGeom>
        </p:spPr>
      </p:pic>
    </p:spTree>
    <p:extLst>
      <p:ext uri="{BB962C8B-B14F-4D97-AF65-F5344CB8AC3E}">
        <p14:creationId xmlns:p14="http://schemas.microsoft.com/office/powerpoint/2010/main" val="4149113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215153" y="559678"/>
            <a:ext cx="3801035" cy="4952492"/>
          </a:xfrm>
        </p:spPr>
        <p:txBody>
          <a:bodyPr anchor="ctr">
            <a:normAutofit/>
          </a:bodyPr>
          <a:lstStyle/>
          <a:p>
            <a:r>
              <a:rPr lang="en-US" sz="4000" dirty="0"/>
              <a:t>1. Build Infrastructure </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3600744450"/>
              </p:ext>
            </p:extLst>
          </p:nvPr>
        </p:nvGraphicFramePr>
        <p:xfrm>
          <a:off x="4733365" y="143435"/>
          <a:ext cx="6696633" cy="6714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12</a:t>
            </a:fld>
            <a:endParaRPr lang="en-US" dirty="0"/>
          </a:p>
        </p:txBody>
      </p:sp>
    </p:spTree>
    <p:extLst>
      <p:ext uri="{BB962C8B-B14F-4D97-AF65-F5344CB8AC3E}">
        <p14:creationId xmlns:p14="http://schemas.microsoft.com/office/powerpoint/2010/main" val="297737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466725" y="559678"/>
            <a:ext cx="3549463" cy="4952492"/>
          </a:xfrm>
        </p:spPr>
        <p:txBody>
          <a:bodyPr anchor="ctr">
            <a:normAutofit/>
          </a:bodyPr>
          <a:lstStyle/>
          <a:p>
            <a:r>
              <a:rPr lang="en-US" sz="4000" dirty="0"/>
              <a:t>2. Get the Data</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1000050790"/>
              </p:ext>
            </p:extLst>
          </p:nvPr>
        </p:nvGraphicFramePr>
        <p:xfrm>
          <a:off x="4894729" y="559678"/>
          <a:ext cx="6535269" cy="5894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13</a:t>
            </a:fld>
            <a:endParaRPr lang="en-US" dirty="0"/>
          </a:p>
        </p:txBody>
      </p:sp>
    </p:spTree>
    <p:extLst>
      <p:ext uri="{BB962C8B-B14F-4D97-AF65-F5344CB8AC3E}">
        <p14:creationId xmlns:p14="http://schemas.microsoft.com/office/powerpoint/2010/main" val="182733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0" y="559678"/>
            <a:ext cx="4016189" cy="4952492"/>
          </a:xfrm>
        </p:spPr>
        <p:txBody>
          <a:bodyPr anchor="ctr">
            <a:normAutofit/>
          </a:bodyPr>
          <a:lstStyle/>
          <a:p>
            <a:r>
              <a:rPr lang="en-US" sz="3600" dirty="0"/>
              <a:t>3. Set Up Outreach Program</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3439185379"/>
              </p:ext>
            </p:extLst>
          </p:nvPr>
        </p:nvGraphicFramePr>
        <p:xfrm>
          <a:off x="5038165" y="559677"/>
          <a:ext cx="6745846" cy="6127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14</a:t>
            </a:fld>
            <a:endParaRPr lang="en-US" dirty="0"/>
          </a:p>
        </p:txBody>
      </p:sp>
    </p:spTree>
    <p:extLst>
      <p:ext uri="{BB962C8B-B14F-4D97-AF65-F5344CB8AC3E}">
        <p14:creationId xmlns:p14="http://schemas.microsoft.com/office/powerpoint/2010/main" val="136405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0" y="559678"/>
            <a:ext cx="4554071" cy="4952492"/>
          </a:xfrm>
        </p:spPr>
        <p:txBody>
          <a:bodyPr anchor="ctr">
            <a:normAutofit/>
          </a:bodyPr>
          <a:lstStyle/>
          <a:p>
            <a:r>
              <a:rPr lang="en-US" sz="3600" dirty="0"/>
              <a:t>4. Track Redetermination Status</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192926411"/>
              </p:ext>
            </p:extLst>
          </p:nvPr>
        </p:nvGraphicFramePr>
        <p:xfrm>
          <a:off x="5074024" y="559678"/>
          <a:ext cx="6355974" cy="5047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15</a:t>
            </a:fld>
            <a:endParaRPr lang="en-US" dirty="0"/>
          </a:p>
        </p:txBody>
      </p:sp>
    </p:spTree>
    <p:extLst>
      <p:ext uri="{BB962C8B-B14F-4D97-AF65-F5344CB8AC3E}">
        <p14:creationId xmlns:p14="http://schemas.microsoft.com/office/powerpoint/2010/main" val="143424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0" y="559678"/>
            <a:ext cx="4554071" cy="4952492"/>
          </a:xfrm>
        </p:spPr>
        <p:txBody>
          <a:bodyPr anchor="ctr">
            <a:normAutofit/>
          </a:bodyPr>
          <a:lstStyle/>
          <a:p>
            <a:r>
              <a:rPr lang="en-US" sz="3600" dirty="0"/>
              <a:t>5. Options for Paying for the Project: </a:t>
            </a:r>
            <a:br>
              <a:rPr lang="en-US" sz="3600" dirty="0"/>
            </a:br>
            <a:br>
              <a:rPr lang="en-US" sz="3600" dirty="0"/>
            </a:br>
            <a:r>
              <a:rPr lang="en-US" sz="3600" dirty="0"/>
              <a:t>The RMTS</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620533476"/>
              </p:ext>
            </p:extLst>
          </p:nvPr>
        </p:nvGraphicFramePr>
        <p:xfrm>
          <a:off x="5428037" y="559677"/>
          <a:ext cx="6566739" cy="5912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16</a:t>
            </a:fld>
            <a:endParaRPr lang="en-US" dirty="0"/>
          </a:p>
        </p:txBody>
      </p:sp>
    </p:spTree>
    <p:extLst>
      <p:ext uri="{BB962C8B-B14F-4D97-AF65-F5344CB8AC3E}">
        <p14:creationId xmlns:p14="http://schemas.microsoft.com/office/powerpoint/2010/main" val="541988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769D-B8C8-4982-AE15-C41C3D921D39}"/>
              </a:ext>
            </a:extLst>
          </p:cNvPr>
          <p:cNvSpPr>
            <a:spLocks noGrp="1"/>
          </p:cNvSpPr>
          <p:nvPr>
            <p:ph type="title"/>
          </p:nvPr>
        </p:nvSpPr>
        <p:spPr>
          <a:xfrm>
            <a:off x="0" y="559678"/>
            <a:ext cx="4554071" cy="4952492"/>
          </a:xfrm>
        </p:spPr>
        <p:txBody>
          <a:bodyPr anchor="ctr">
            <a:normAutofit/>
          </a:bodyPr>
          <a:lstStyle/>
          <a:p>
            <a:r>
              <a:rPr lang="en-US" sz="3600" dirty="0"/>
              <a:t>5. Options for Paying for the Project: </a:t>
            </a:r>
            <a:br>
              <a:rPr lang="en-US" sz="3600" dirty="0"/>
            </a:br>
            <a:br>
              <a:rPr lang="en-US" sz="3600" dirty="0"/>
            </a:br>
            <a:r>
              <a:rPr lang="en-US" sz="3600" dirty="0"/>
              <a:t>Direct Charge</a:t>
            </a:r>
          </a:p>
        </p:txBody>
      </p:sp>
      <p:graphicFrame>
        <p:nvGraphicFramePr>
          <p:cNvPr id="8" name="Content Placeholder 7">
            <a:extLst>
              <a:ext uri="{FF2B5EF4-FFF2-40B4-BE49-F238E27FC236}">
                <a16:creationId xmlns:a16="http://schemas.microsoft.com/office/drawing/2014/main" id="{4FE52526-B626-CB52-93D1-3D9FE6906BCB}"/>
              </a:ext>
            </a:extLst>
          </p:cNvPr>
          <p:cNvGraphicFramePr>
            <a:graphicFrameLocks noGrp="1"/>
          </p:cNvGraphicFramePr>
          <p:nvPr>
            <p:ph idx="1"/>
            <p:extLst>
              <p:ext uri="{D42A27DB-BD31-4B8C-83A1-F6EECF244321}">
                <p14:modId xmlns:p14="http://schemas.microsoft.com/office/powerpoint/2010/main" val="911647509"/>
              </p:ext>
            </p:extLst>
          </p:nvPr>
        </p:nvGraphicFramePr>
        <p:xfrm>
          <a:off x="5217272" y="601998"/>
          <a:ext cx="6566739" cy="5912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0C282D6-6FE9-264F-8985-EBC964197BF5}"/>
              </a:ext>
            </a:extLst>
          </p:cNvPr>
          <p:cNvSpPr>
            <a:spLocks noGrp="1"/>
          </p:cNvSpPr>
          <p:nvPr>
            <p:ph type="sldNum" sz="quarter" idx="12"/>
          </p:nvPr>
        </p:nvSpPr>
        <p:spPr/>
        <p:txBody>
          <a:bodyPr/>
          <a:lstStyle/>
          <a:p>
            <a:fld id="{13D2E340-0663-474B-992C-9192B5C45E57}" type="slidenum">
              <a:rPr lang="en-US" smtClean="0"/>
              <a:t>17</a:t>
            </a:fld>
            <a:endParaRPr lang="en-US" dirty="0"/>
          </a:p>
        </p:txBody>
      </p:sp>
    </p:spTree>
    <p:extLst>
      <p:ext uri="{BB962C8B-B14F-4D97-AF65-F5344CB8AC3E}">
        <p14:creationId xmlns:p14="http://schemas.microsoft.com/office/powerpoint/2010/main" val="338915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F4D-F280-472F-9307-25B3E6BD88B5}"/>
              </a:ext>
            </a:extLst>
          </p:cNvPr>
          <p:cNvSpPr>
            <a:spLocks noGrp="1"/>
          </p:cNvSpPr>
          <p:nvPr>
            <p:ph type="title"/>
          </p:nvPr>
        </p:nvSpPr>
        <p:spPr>
          <a:xfrm>
            <a:off x="407989" y="559678"/>
            <a:ext cx="4187917" cy="2221622"/>
          </a:xfrm>
        </p:spPr>
        <p:txBody>
          <a:bodyPr>
            <a:normAutofit/>
          </a:bodyPr>
          <a:lstStyle/>
          <a:p>
            <a:r>
              <a:rPr lang="en-US" sz="4000" dirty="0"/>
              <a:t>Redetermination Checklist</a:t>
            </a:r>
          </a:p>
        </p:txBody>
      </p:sp>
      <p:sp>
        <p:nvSpPr>
          <p:cNvPr id="4" name="Text Placeholder 3">
            <a:extLst>
              <a:ext uri="{FF2B5EF4-FFF2-40B4-BE49-F238E27FC236}">
                <a16:creationId xmlns:a16="http://schemas.microsoft.com/office/drawing/2014/main" id="{C1891695-E7DA-48AF-9EEB-86DA1F9BF74F}"/>
              </a:ext>
            </a:extLst>
          </p:cNvPr>
          <p:cNvSpPr>
            <a:spLocks noGrp="1"/>
          </p:cNvSpPr>
          <p:nvPr>
            <p:ph type="body" sz="quarter" idx="18"/>
          </p:nvPr>
        </p:nvSpPr>
        <p:spPr/>
        <p:txBody>
          <a:bodyPr>
            <a:normAutofit/>
          </a:bodyPr>
          <a:lstStyle/>
          <a:p>
            <a:r>
              <a:rPr lang="en-US" sz="3000" dirty="0">
                <a:latin typeface="Avenir Next" panose="020B0503020202020204" pitchFamily="34" charset="0"/>
              </a:rPr>
              <a:t>Customizable</a:t>
            </a:r>
            <a:r>
              <a:rPr lang="en-US" sz="3000" dirty="0"/>
              <a:t> Tool</a:t>
            </a:r>
          </a:p>
        </p:txBody>
      </p:sp>
      <p:sp>
        <p:nvSpPr>
          <p:cNvPr id="3" name="Slide Number Placeholder 2">
            <a:extLst>
              <a:ext uri="{FF2B5EF4-FFF2-40B4-BE49-F238E27FC236}">
                <a16:creationId xmlns:a16="http://schemas.microsoft.com/office/drawing/2014/main" id="{EB761CE6-695A-0941-954E-A6BD7E16386F}"/>
              </a:ext>
            </a:extLst>
          </p:cNvPr>
          <p:cNvSpPr>
            <a:spLocks noGrp="1"/>
          </p:cNvSpPr>
          <p:nvPr>
            <p:ph type="sldNum" sz="quarter" idx="12"/>
          </p:nvPr>
        </p:nvSpPr>
        <p:spPr/>
        <p:txBody>
          <a:bodyPr/>
          <a:lstStyle/>
          <a:p>
            <a:fld id="{13D2E340-0663-474B-992C-9192B5C45E57}" type="slidenum">
              <a:rPr lang="en-US" smtClean="0"/>
              <a:t>18</a:t>
            </a:fld>
            <a:endParaRPr lang="en-US" dirty="0"/>
          </a:p>
        </p:txBody>
      </p:sp>
      <p:sp>
        <p:nvSpPr>
          <p:cNvPr id="6" name="TextBox 5">
            <a:extLst>
              <a:ext uri="{FF2B5EF4-FFF2-40B4-BE49-F238E27FC236}">
                <a16:creationId xmlns:a16="http://schemas.microsoft.com/office/drawing/2014/main" id="{606684DE-8ABF-00E0-B85B-B66999F3BB18}"/>
              </a:ext>
            </a:extLst>
          </p:cNvPr>
          <p:cNvSpPr txBox="1"/>
          <p:nvPr/>
        </p:nvSpPr>
        <p:spPr>
          <a:xfrm>
            <a:off x="5465948" y="948345"/>
            <a:ext cx="6223470" cy="2400657"/>
          </a:xfrm>
          <a:prstGeom prst="rect">
            <a:avLst/>
          </a:prstGeom>
          <a:noFill/>
        </p:spPr>
        <p:txBody>
          <a:bodyPr wrap="square" rtlCol="0">
            <a:spAutoFit/>
          </a:bodyPr>
          <a:lstStyle/>
          <a:p>
            <a:r>
              <a:rPr lang="en-US" sz="2500" dirty="0">
                <a:solidFill>
                  <a:schemeClr val="accent6">
                    <a:lumMod val="75000"/>
                  </a:schemeClr>
                </a:solidFill>
                <a:latin typeface="Segoe UI Semilight" panose="020B0402040204020203" pitchFamily="34" charset="0"/>
                <a:cs typeface="Segoe UI Semilight" panose="020B0402040204020203" pitchFamily="34" charset="0"/>
              </a:rPr>
              <a:t>The Redetermination Checklist breaks down the work on this project into distinct tasks, with subtasks listed for each.</a:t>
            </a:r>
          </a:p>
          <a:p>
            <a:endParaRPr lang="en-US" sz="2500" dirty="0">
              <a:solidFill>
                <a:schemeClr val="accent6">
                  <a:lumMod val="75000"/>
                </a:schemeClr>
              </a:solidFill>
              <a:latin typeface="Segoe UI Semilight" panose="020B0402040204020203" pitchFamily="34" charset="0"/>
              <a:cs typeface="Segoe UI Semilight" panose="020B0402040204020203" pitchFamily="34" charset="0"/>
            </a:endParaRPr>
          </a:p>
          <a:p>
            <a:pPr marL="0" indent="0">
              <a:buNone/>
            </a:pPr>
            <a:endParaRPr lang="en-US" sz="2500" dirty="0">
              <a:solidFill>
                <a:schemeClr val="accent6">
                  <a:lumMod val="75000"/>
                </a:schemeClr>
              </a:solidFill>
              <a:latin typeface="Segoe UI Semilight" panose="020B0402040204020203" pitchFamily="34" charset="0"/>
              <a:cs typeface="Segoe UI Semilight" panose="020B0402040204020203" pitchFamily="34" charset="0"/>
            </a:endParaRPr>
          </a:p>
          <a:p>
            <a:r>
              <a:rPr lang="en-US" sz="2500" dirty="0">
                <a:solidFill>
                  <a:schemeClr val="accent6">
                    <a:lumMod val="75000"/>
                  </a:schemeClr>
                </a:solidFill>
                <a:latin typeface="Segoe UI Semilight" panose="020B0402040204020203" pitchFamily="34" charset="0"/>
                <a:cs typeface="Segoe UI Semilight" panose="020B0402040204020203" pitchFamily="34" charset="0"/>
              </a:rPr>
              <a:t>It can be modified to your district’s needs.</a:t>
            </a:r>
          </a:p>
        </p:txBody>
      </p:sp>
    </p:spTree>
    <p:extLst>
      <p:ext uri="{BB962C8B-B14F-4D97-AF65-F5344CB8AC3E}">
        <p14:creationId xmlns:p14="http://schemas.microsoft.com/office/powerpoint/2010/main" val="315647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0B74-5475-4C20-9E4F-D93144C702EA}"/>
              </a:ext>
            </a:extLst>
          </p:cNvPr>
          <p:cNvSpPr>
            <a:spLocks noGrp="1"/>
          </p:cNvSpPr>
          <p:nvPr>
            <p:ph type="ctrTitle"/>
          </p:nvPr>
        </p:nvSpPr>
        <p:spPr/>
        <p:txBody>
          <a:bodyPr>
            <a:normAutofit/>
          </a:bodyPr>
          <a:lstStyle/>
          <a:p>
            <a:br>
              <a:rPr lang="en-US" sz="1600" dirty="0"/>
            </a:br>
            <a:br>
              <a:rPr lang="en-US" sz="1600" dirty="0"/>
            </a:br>
            <a:endParaRPr lang="en-US" sz="1600" dirty="0"/>
          </a:p>
        </p:txBody>
      </p:sp>
      <p:sp>
        <p:nvSpPr>
          <p:cNvPr id="5" name="Content Placeholder 4">
            <a:extLst>
              <a:ext uri="{FF2B5EF4-FFF2-40B4-BE49-F238E27FC236}">
                <a16:creationId xmlns:a16="http://schemas.microsoft.com/office/drawing/2014/main" id="{085B3B5D-2D70-464D-97D7-2F81F133EFA7}"/>
              </a:ext>
            </a:extLst>
          </p:cNvPr>
          <p:cNvSpPr>
            <a:spLocks noGrp="1"/>
          </p:cNvSpPr>
          <p:nvPr>
            <p:ph type="subTitle" idx="1"/>
          </p:nvPr>
        </p:nvSpPr>
        <p:spPr/>
        <p:txBody>
          <a:bodyPr/>
          <a:lstStyle/>
          <a:p>
            <a:r>
              <a:rPr lang="en-US" sz="6000" b="1" dirty="0">
                <a:latin typeface="Segoe UI Semilight" panose="020B0402040204020203" pitchFamily="34" charset="0"/>
                <a:cs typeface="Segoe UI Semilight" panose="020B0402040204020203" pitchFamily="34" charset="0"/>
              </a:rPr>
              <a:t>Questions?</a:t>
            </a:r>
          </a:p>
        </p:txBody>
      </p:sp>
      <p:pic>
        <p:nvPicPr>
          <p:cNvPr id="18" name="Picture Placeholder 17">
            <a:extLst>
              <a:ext uri="{FF2B5EF4-FFF2-40B4-BE49-F238E27FC236}">
                <a16:creationId xmlns:a16="http://schemas.microsoft.com/office/drawing/2014/main" id="{95A486D2-A2CB-47AF-AB12-0976F3BAED55}"/>
              </a:ext>
            </a:extLst>
          </p:cNvPr>
          <p:cNvPicPr>
            <a:picLocks noGrp="1" noChangeAspect="1"/>
          </p:cNvPicPr>
          <p:nvPr>
            <p:ph type="pic" sz="quarter" idx="10"/>
          </p:nvPr>
        </p:nvPicPr>
        <p:blipFill rotWithShape="1">
          <a:blip r:embed="rId2"/>
          <a:srcRect l="16535" r="16535"/>
          <a:stretch/>
        </p:blipFill>
        <p:spPr/>
      </p:pic>
      <p:sp>
        <p:nvSpPr>
          <p:cNvPr id="4" name="Slide Number Placeholder 3">
            <a:extLst>
              <a:ext uri="{FF2B5EF4-FFF2-40B4-BE49-F238E27FC236}">
                <a16:creationId xmlns:a16="http://schemas.microsoft.com/office/drawing/2014/main" id="{BF38360A-177E-E146-99A7-581A782814CE}"/>
              </a:ext>
            </a:extLst>
          </p:cNvPr>
          <p:cNvSpPr>
            <a:spLocks noGrp="1"/>
          </p:cNvSpPr>
          <p:nvPr>
            <p:ph type="sldNum" sz="quarter" idx="4294967295"/>
          </p:nvPr>
        </p:nvSpPr>
        <p:spPr>
          <a:xfrm>
            <a:off x="11784013" y="5607050"/>
            <a:ext cx="407987" cy="365125"/>
          </a:xfrm>
        </p:spPr>
        <p:txBody>
          <a:bodyPr/>
          <a:lstStyle/>
          <a:p>
            <a:fld id="{13D2E340-0663-474B-992C-9192B5C45E57}" type="slidenum">
              <a:rPr lang="en-US" smtClean="0"/>
              <a:t>19</a:t>
            </a:fld>
            <a:endParaRPr lang="en-US" dirty="0"/>
          </a:p>
        </p:txBody>
      </p:sp>
    </p:spTree>
    <p:extLst>
      <p:ext uri="{BB962C8B-B14F-4D97-AF65-F5344CB8AC3E}">
        <p14:creationId xmlns:p14="http://schemas.microsoft.com/office/powerpoint/2010/main" val="3409911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C0845-75F1-9583-4970-03AE46A389A1}"/>
              </a:ext>
            </a:extLst>
          </p:cNvPr>
          <p:cNvSpPr txBox="1"/>
          <p:nvPr/>
        </p:nvSpPr>
        <p:spPr>
          <a:xfrm>
            <a:off x="0" y="0"/>
            <a:ext cx="4955059" cy="6858000"/>
          </a:xfrm>
          <a:prstGeom prst="rect">
            <a:avLst/>
          </a:prstGeom>
          <a:solidFill>
            <a:schemeClr val="accent1">
              <a:lumMod val="50000"/>
            </a:schemeClr>
          </a:solid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369F1CD7-B03A-DC9E-3310-1992E5E7A667}"/>
              </a:ext>
            </a:extLst>
          </p:cNvPr>
          <p:cNvSpPr>
            <a:spLocks noGrp="1"/>
          </p:cNvSpPr>
          <p:nvPr>
            <p:ph type="sldNum" sz="quarter" idx="12"/>
          </p:nvPr>
        </p:nvSpPr>
        <p:spPr/>
        <p:txBody>
          <a:bodyPr anchor="ctr">
            <a:normAutofit/>
          </a:bodyPr>
          <a:lstStyle/>
          <a:p>
            <a:pPr>
              <a:spcAft>
                <a:spcPts val="600"/>
              </a:spcAft>
            </a:pPr>
            <a:fld id="{13D2E340-0663-474B-992C-9192B5C45E57}" type="slidenum">
              <a:rPr lang="en-US" noProof="0" smtClean="0"/>
              <a:pPr>
                <a:spcAft>
                  <a:spcPts val="600"/>
                </a:spcAft>
              </a:pPr>
              <a:t>2</a:t>
            </a:fld>
            <a:endParaRPr lang="en-US" noProof="0" dirty="0"/>
          </a:p>
        </p:txBody>
      </p:sp>
      <p:sp>
        <p:nvSpPr>
          <p:cNvPr id="17" name="Title 16">
            <a:extLst>
              <a:ext uri="{FF2B5EF4-FFF2-40B4-BE49-F238E27FC236}">
                <a16:creationId xmlns:a16="http://schemas.microsoft.com/office/drawing/2014/main" id="{E9C0C2B4-1DEC-52B7-51D1-E1B2E315429E}"/>
              </a:ext>
            </a:extLst>
          </p:cNvPr>
          <p:cNvSpPr>
            <a:spLocks noGrp="1"/>
          </p:cNvSpPr>
          <p:nvPr>
            <p:ph type="title"/>
          </p:nvPr>
        </p:nvSpPr>
        <p:spPr>
          <a:xfrm>
            <a:off x="201706" y="2079195"/>
            <a:ext cx="4394202" cy="2221622"/>
          </a:xfrm>
        </p:spPr>
        <p:txBody>
          <a:bodyPr anchor="b">
            <a:noAutofit/>
          </a:bodyPr>
          <a:lstStyle/>
          <a:p>
            <a:r>
              <a:rPr lang="en-US" sz="4000" dirty="0">
                <a:solidFill>
                  <a:schemeClr val="bg1"/>
                </a:solidFill>
              </a:rPr>
              <a:t>Agenda</a:t>
            </a:r>
          </a:p>
        </p:txBody>
      </p:sp>
      <p:graphicFrame>
        <p:nvGraphicFramePr>
          <p:cNvPr id="7" name="Diagram 6">
            <a:extLst>
              <a:ext uri="{FF2B5EF4-FFF2-40B4-BE49-F238E27FC236}">
                <a16:creationId xmlns:a16="http://schemas.microsoft.com/office/drawing/2014/main" id="{3A4F752B-EABA-F9EB-3054-F9D7146C6483}"/>
              </a:ext>
            </a:extLst>
          </p:cNvPr>
          <p:cNvGraphicFramePr/>
          <p:nvPr>
            <p:extLst>
              <p:ext uri="{D42A27DB-BD31-4B8C-83A1-F6EECF244321}">
                <p14:modId xmlns:p14="http://schemas.microsoft.com/office/powerpoint/2010/main" val="104436264"/>
              </p:ext>
            </p:extLst>
          </p:nvPr>
        </p:nvGraphicFramePr>
        <p:xfrm>
          <a:off x="5627077" y="960837"/>
          <a:ext cx="624134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94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F34B-93F5-46C0-9BEC-B1A8D55008B4}"/>
              </a:ext>
            </a:extLst>
          </p:cNvPr>
          <p:cNvSpPr>
            <a:spLocks noGrp="1"/>
          </p:cNvSpPr>
          <p:nvPr>
            <p:ph type="title"/>
          </p:nvPr>
        </p:nvSpPr>
        <p:spPr/>
        <p:txBody>
          <a:bodyPr>
            <a:normAutofit/>
          </a:bodyPr>
          <a:lstStyle/>
          <a:p>
            <a:r>
              <a:rPr lang="en-US" dirty="0"/>
              <a:t>Overview</a:t>
            </a:r>
          </a:p>
        </p:txBody>
      </p:sp>
      <p:sp>
        <p:nvSpPr>
          <p:cNvPr id="3" name="Text Placeholder 2">
            <a:extLst>
              <a:ext uri="{FF2B5EF4-FFF2-40B4-BE49-F238E27FC236}">
                <a16:creationId xmlns:a16="http://schemas.microsoft.com/office/drawing/2014/main" id="{381FDC16-3D69-48AD-B08B-ED28A10640C1}"/>
              </a:ext>
            </a:extLst>
          </p:cNvPr>
          <p:cNvSpPr>
            <a:spLocks noGrp="1"/>
          </p:cNvSpPr>
          <p:nvPr>
            <p:ph type="body" sz="quarter" idx="18"/>
          </p:nvPr>
        </p:nvSpPr>
        <p:spPr/>
        <p:txBody>
          <a:bodyPr>
            <a:noAutofit/>
          </a:bodyPr>
          <a:lstStyle/>
          <a:p>
            <a:r>
              <a:rPr lang="en-US" sz="3000" dirty="0">
                <a:latin typeface="Avenir Next" panose="020B0503020202020204" pitchFamily="34" charset="0"/>
              </a:rPr>
              <a:t>Medi-Cal &amp; the Public Health Emergency (PHE)</a:t>
            </a:r>
          </a:p>
        </p:txBody>
      </p:sp>
      <p:sp>
        <p:nvSpPr>
          <p:cNvPr id="4" name="Content Placeholder 3">
            <a:extLst>
              <a:ext uri="{FF2B5EF4-FFF2-40B4-BE49-F238E27FC236}">
                <a16:creationId xmlns:a16="http://schemas.microsoft.com/office/drawing/2014/main" id="{E83DB0A1-C484-4D49-BAC3-ABEE82074C4C}"/>
              </a:ext>
            </a:extLst>
          </p:cNvPr>
          <p:cNvSpPr>
            <a:spLocks noGrp="1"/>
          </p:cNvSpPr>
          <p:nvPr>
            <p:ph idx="1"/>
          </p:nvPr>
        </p:nvSpPr>
        <p:spPr>
          <a:xfrm>
            <a:off x="5162550" y="1308295"/>
            <a:ext cx="1944000" cy="4443218"/>
          </a:xfrm>
        </p:spPr>
        <p:txBody>
          <a:bodyPr lIns="72000" rIns="72000">
            <a:normAutofit/>
          </a:bodyPr>
          <a:lstStyle/>
          <a:p>
            <a:pPr marL="0" indent="0">
              <a:buNone/>
            </a:pPr>
            <a:r>
              <a:rPr lang="en-US" dirty="0">
                <a:solidFill>
                  <a:schemeClr val="accent6">
                    <a:lumMod val="75000"/>
                  </a:schemeClr>
                </a:solidFill>
                <a:latin typeface="Segoe UI Semilight" panose="020B0402040204020203" pitchFamily="34" charset="0"/>
                <a:cs typeface="Segoe UI Semilight" panose="020B0402040204020203" pitchFamily="34" charset="0"/>
              </a:rPr>
              <a:t>During the PHE, the “Medi-Cal Continuous Coverage Requirement” allowed all Medi-Cal beneficiaries to remain enrolled.</a:t>
            </a:r>
          </a:p>
        </p:txBody>
      </p:sp>
      <p:pic>
        <p:nvPicPr>
          <p:cNvPr id="17" name="Picture Placeholder 16" descr="Badge 1 with solid fill">
            <a:extLst>
              <a:ext uri="{FF2B5EF4-FFF2-40B4-BE49-F238E27FC236}">
                <a16:creationId xmlns:a16="http://schemas.microsoft.com/office/drawing/2014/main" id="{AE7453D0-D40E-4463-83A5-ADE525B32ADC}"/>
              </a:ext>
            </a:extLst>
          </p:cNvPr>
          <p:cNvPicPr>
            <a:picLocks noGrp="1" noChangeAspect="1"/>
          </p:cNvPicPr>
          <p:nvPr>
            <p:ph type="pic" sz="quarter" idx="22"/>
          </p:nvPr>
        </p:nvPicPr>
        <p:blipFill>
          <a:blip r:embed="rId3">
            <a:extLst>
              <a:ext uri="{96DAC541-7B7A-43D3-8B79-37D633B846F1}">
                <asvg:svgBlip xmlns:asvg="http://schemas.microsoft.com/office/drawing/2016/SVG/main" r:embed="rId4"/>
              </a:ext>
            </a:extLst>
          </a:blip>
          <a:srcRect/>
          <a:stretch/>
        </p:blipFill>
        <p:spPr>
          <a:xfrm>
            <a:off x="5648775" y="1431974"/>
            <a:ext cx="971550" cy="973138"/>
          </a:xfrm>
        </p:spPr>
      </p:pic>
      <p:sp>
        <p:nvSpPr>
          <p:cNvPr id="5" name="Text Placeholder 4">
            <a:extLst>
              <a:ext uri="{FF2B5EF4-FFF2-40B4-BE49-F238E27FC236}">
                <a16:creationId xmlns:a16="http://schemas.microsoft.com/office/drawing/2014/main" id="{898F5FE2-B28A-4CCD-9910-126A9581F28F}"/>
              </a:ext>
            </a:extLst>
          </p:cNvPr>
          <p:cNvSpPr>
            <a:spLocks noGrp="1"/>
          </p:cNvSpPr>
          <p:nvPr>
            <p:ph type="body" sz="quarter" idx="13"/>
          </p:nvPr>
        </p:nvSpPr>
        <p:spPr>
          <a:xfrm>
            <a:off x="7295581" y="1308295"/>
            <a:ext cx="1944000" cy="4443218"/>
          </a:xfrm>
        </p:spPr>
        <p:txBody>
          <a:bodyPr lIns="72000" rIns="72000">
            <a:normAutofit/>
          </a:bodyPr>
          <a:lstStyle/>
          <a:p>
            <a:r>
              <a:rPr lang="en-US" dirty="0">
                <a:solidFill>
                  <a:schemeClr val="accent6">
                    <a:lumMod val="75000"/>
                  </a:schemeClr>
                </a:solidFill>
              </a:rPr>
              <a:t>In January 2023, the Centers for Medicare and Medicaid (CMS) released a bulletin de-linking the continuous coverage requirement from the PHE as of April 1, 2023.</a:t>
            </a: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p:txBody>
      </p:sp>
      <p:pic>
        <p:nvPicPr>
          <p:cNvPr id="19" name="Picture Placeholder 18" descr="Badge with solid fill">
            <a:extLst>
              <a:ext uri="{FF2B5EF4-FFF2-40B4-BE49-F238E27FC236}">
                <a16:creationId xmlns:a16="http://schemas.microsoft.com/office/drawing/2014/main" id="{4B9CA223-D3A1-4970-848A-26CEBD622878}"/>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a:stretch/>
        </p:blipFill>
        <p:spPr>
          <a:xfrm>
            <a:off x="7728626" y="1431974"/>
            <a:ext cx="971550" cy="973138"/>
          </a:xfrm>
        </p:spPr>
      </p:pic>
      <p:sp>
        <p:nvSpPr>
          <p:cNvPr id="6" name="Text Placeholder 5">
            <a:extLst>
              <a:ext uri="{FF2B5EF4-FFF2-40B4-BE49-F238E27FC236}">
                <a16:creationId xmlns:a16="http://schemas.microsoft.com/office/drawing/2014/main" id="{AC4A7A4E-C192-4A89-A661-72D76FF2F230}"/>
              </a:ext>
            </a:extLst>
          </p:cNvPr>
          <p:cNvSpPr>
            <a:spLocks noGrp="1"/>
          </p:cNvSpPr>
          <p:nvPr>
            <p:ph type="body" sz="quarter" idx="14"/>
          </p:nvPr>
        </p:nvSpPr>
        <p:spPr>
          <a:xfrm>
            <a:off x="9428613" y="1308293"/>
            <a:ext cx="1944000" cy="4443220"/>
          </a:xfrm>
        </p:spPr>
        <p:txBody>
          <a:bodyPr lIns="72000" rIns="72000">
            <a:normAutofit fontScale="92500"/>
          </a:bodyPr>
          <a:lstStyle/>
          <a:p>
            <a:r>
              <a:rPr lang="en-US" dirty="0">
                <a:solidFill>
                  <a:schemeClr val="accent6">
                    <a:lumMod val="75000"/>
                  </a:schemeClr>
                </a:solidFill>
              </a:rPr>
              <a:t>DHCS has released the “</a:t>
            </a:r>
            <a:r>
              <a:rPr lang="en-US" dirty="0">
                <a:solidFill>
                  <a:schemeClr val="accent6">
                    <a:lumMod val="75000"/>
                  </a:schemeClr>
                </a:solidFill>
                <a:effectLst/>
              </a:rPr>
              <a:t>Medi-Cal COVID-19 Public Health Emergency (PHE) and Continuous Coverage Unwinding Operational Plan”, to set the stage for California</a:t>
            </a:r>
            <a:r>
              <a:rPr lang="en-US" dirty="0">
                <a:solidFill>
                  <a:schemeClr val="accent6">
                    <a:lumMod val="75000"/>
                  </a:schemeClr>
                </a:solidFill>
              </a:rPr>
              <a:t> resuming</a:t>
            </a:r>
            <a:r>
              <a:rPr lang="en-US" dirty="0">
                <a:solidFill>
                  <a:schemeClr val="accent6">
                    <a:lumMod val="75000"/>
                  </a:schemeClr>
                </a:solidFill>
                <a:effectLst/>
              </a:rPr>
              <a:t> Medi-Cal redeterminations</a:t>
            </a:r>
            <a:r>
              <a:rPr lang="en-US" b="0" i="0" dirty="0">
                <a:solidFill>
                  <a:schemeClr val="accent6">
                    <a:lumMod val="75000"/>
                  </a:schemeClr>
                </a:solidFill>
                <a:effectLst/>
                <a:latin typeface="Segoe UI" panose="020B0502040204020203" pitchFamily="34" charset="0"/>
              </a:rPr>
              <a:t>.</a:t>
            </a:r>
            <a:endParaRPr lang="en-US" dirty="0"/>
          </a:p>
        </p:txBody>
      </p:sp>
      <p:pic>
        <p:nvPicPr>
          <p:cNvPr id="21" name="Picture Placeholder 20" descr="Badge 3 with solid fill">
            <a:extLst>
              <a:ext uri="{FF2B5EF4-FFF2-40B4-BE49-F238E27FC236}">
                <a16:creationId xmlns:a16="http://schemas.microsoft.com/office/drawing/2014/main" id="{2309EE82-F242-4D96-98E6-A564E5488BCF}"/>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a:stretch/>
        </p:blipFill>
        <p:spPr>
          <a:xfrm>
            <a:off x="9747446" y="1431974"/>
            <a:ext cx="973137" cy="973138"/>
          </a:xfrm>
        </p:spPr>
      </p:pic>
      <p:sp>
        <p:nvSpPr>
          <p:cNvPr id="7" name="Slide Number Placeholder 6">
            <a:extLst>
              <a:ext uri="{FF2B5EF4-FFF2-40B4-BE49-F238E27FC236}">
                <a16:creationId xmlns:a16="http://schemas.microsoft.com/office/drawing/2014/main" id="{C7C944DD-F200-6B48-8A79-099A08992A35}"/>
              </a:ext>
            </a:extLst>
          </p:cNvPr>
          <p:cNvSpPr>
            <a:spLocks noGrp="1"/>
          </p:cNvSpPr>
          <p:nvPr>
            <p:ph type="sldNum" sz="quarter" idx="12"/>
          </p:nvPr>
        </p:nvSpPr>
        <p:spPr/>
        <p:txBody>
          <a:bodyPr/>
          <a:lstStyle/>
          <a:p>
            <a:fld id="{13D2E340-0663-474B-992C-9192B5C45E57}" type="slidenum">
              <a:rPr lang="en-US" smtClean="0"/>
              <a:t>3</a:t>
            </a:fld>
            <a:endParaRPr lang="en-US" dirty="0"/>
          </a:p>
        </p:txBody>
      </p:sp>
    </p:spTree>
    <p:extLst>
      <p:ext uri="{BB962C8B-B14F-4D97-AF65-F5344CB8AC3E}">
        <p14:creationId xmlns:p14="http://schemas.microsoft.com/office/powerpoint/2010/main" val="170747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2C0845-75F1-9583-4970-03AE46A389A1}"/>
              </a:ext>
            </a:extLst>
          </p:cNvPr>
          <p:cNvSpPr txBox="1"/>
          <p:nvPr/>
        </p:nvSpPr>
        <p:spPr>
          <a:xfrm>
            <a:off x="0" y="0"/>
            <a:ext cx="4955059" cy="6858000"/>
          </a:xfrm>
          <a:prstGeom prst="rect">
            <a:avLst/>
          </a:prstGeom>
          <a:solidFill>
            <a:schemeClr val="accent1">
              <a:lumMod val="50000"/>
            </a:schemeClr>
          </a:solidFill>
        </p:spPr>
        <p:txBody>
          <a:bodyPr wrap="square" rtlCol="0">
            <a:spAutoFit/>
          </a:bodyPr>
          <a:lstStyle/>
          <a:p>
            <a:endParaRPr lang="en-US" dirty="0"/>
          </a:p>
        </p:txBody>
      </p:sp>
      <p:sp>
        <p:nvSpPr>
          <p:cNvPr id="19" name="Content Placeholder 18">
            <a:extLst>
              <a:ext uri="{FF2B5EF4-FFF2-40B4-BE49-F238E27FC236}">
                <a16:creationId xmlns:a16="http://schemas.microsoft.com/office/drawing/2014/main" id="{11E7E7C4-7214-B9C3-C68B-2E20A156E539}"/>
              </a:ext>
            </a:extLst>
          </p:cNvPr>
          <p:cNvSpPr>
            <a:spLocks noGrp="1"/>
          </p:cNvSpPr>
          <p:nvPr>
            <p:ph idx="1"/>
          </p:nvPr>
        </p:nvSpPr>
        <p:spPr/>
        <p:txBody>
          <a:bodyPr anchor="ctr">
            <a:normAutofit/>
          </a:bodyPr>
          <a:lstStyle/>
          <a:p>
            <a:pPr marL="0" indent="0">
              <a:buNone/>
            </a:pPr>
            <a:r>
              <a:rPr lang="en-US" sz="2800" dirty="0">
                <a:solidFill>
                  <a:schemeClr val="accent6">
                    <a:lumMod val="75000"/>
                  </a:schemeClr>
                </a:solidFill>
                <a:latin typeface="Segoe UI Semilight" panose="020B0402040204020203" pitchFamily="34" charset="0"/>
                <a:cs typeface="Segoe UI Semilight" panose="020B0402040204020203" pitchFamily="34" charset="0"/>
              </a:rPr>
              <a:t>Nearly 75% of California’s Medi-Cal beneficiaries will need to have their eligibility redetermined in order to maintain their coverage.</a:t>
            </a:r>
          </a:p>
          <a:p>
            <a:pPr marL="0" indent="0">
              <a:buNone/>
            </a:pPr>
            <a:endParaRPr lang="en-US" dirty="0"/>
          </a:p>
        </p:txBody>
      </p:sp>
      <p:sp>
        <p:nvSpPr>
          <p:cNvPr id="3" name="Slide Number Placeholder 2">
            <a:extLst>
              <a:ext uri="{FF2B5EF4-FFF2-40B4-BE49-F238E27FC236}">
                <a16:creationId xmlns:a16="http://schemas.microsoft.com/office/drawing/2014/main" id="{369F1CD7-B03A-DC9E-3310-1992E5E7A667}"/>
              </a:ext>
            </a:extLst>
          </p:cNvPr>
          <p:cNvSpPr>
            <a:spLocks noGrp="1"/>
          </p:cNvSpPr>
          <p:nvPr>
            <p:ph type="sldNum" sz="quarter" idx="12"/>
          </p:nvPr>
        </p:nvSpPr>
        <p:spPr/>
        <p:txBody>
          <a:bodyPr anchor="ctr">
            <a:normAutofit/>
          </a:bodyPr>
          <a:lstStyle/>
          <a:p>
            <a:pPr>
              <a:spcAft>
                <a:spcPts val="600"/>
              </a:spcAft>
            </a:pPr>
            <a:fld id="{13D2E340-0663-474B-992C-9192B5C45E57}" type="slidenum">
              <a:rPr lang="en-US" noProof="0" smtClean="0"/>
              <a:pPr>
                <a:spcAft>
                  <a:spcPts val="600"/>
                </a:spcAft>
              </a:pPr>
              <a:t>4</a:t>
            </a:fld>
            <a:endParaRPr lang="en-US" noProof="0" dirty="0"/>
          </a:p>
        </p:txBody>
      </p:sp>
      <p:sp>
        <p:nvSpPr>
          <p:cNvPr id="17" name="Title 16">
            <a:extLst>
              <a:ext uri="{FF2B5EF4-FFF2-40B4-BE49-F238E27FC236}">
                <a16:creationId xmlns:a16="http://schemas.microsoft.com/office/drawing/2014/main" id="{E9C0C2B4-1DEC-52B7-51D1-E1B2E315429E}"/>
              </a:ext>
            </a:extLst>
          </p:cNvPr>
          <p:cNvSpPr>
            <a:spLocks noGrp="1"/>
          </p:cNvSpPr>
          <p:nvPr>
            <p:ph type="title"/>
          </p:nvPr>
        </p:nvSpPr>
        <p:spPr>
          <a:xfrm>
            <a:off x="280428" y="569066"/>
            <a:ext cx="4394202" cy="2221622"/>
          </a:xfrm>
        </p:spPr>
        <p:txBody>
          <a:bodyPr anchor="b">
            <a:noAutofit/>
          </a:bodyPr>
          <a:lstStyle/>
          <a:p>
            <a:r>
              <a:rPr lang="en-US" sz="4000" dirty="0">
                <a:solidFill>
                  <a:schemeClr val="bg1"/>
                </a:solidFill>
              </a:rPr>
              <a:t>Impact on Students and Families</a:t>
            </a:r>
          </a:p>
        </p:txBody>
      </p:sp>
      <p:sp>
        <p:nvSpPr>
          <p:cNvPr id="4" name="Text Placeholder 3">
            <a:extLst>
              <a:ext uri="{FF2B5EF4-FFF2-40B4-BE49-F238E27FC236}">
                <a16:creationId xmlns:a16="http://schemas.microsoft.com/office/drawing/2014/main" id="{A86ACFB5-D02D-7B93-38AA-77643764A515}"/>
              </a:ext>
            </a:extLst>
          </p:cNvPr>
          <p:cNvSpPr>
            <a:spLocks noGrp="1"/>
          </p:cNvSpPr>
          <p:nvPr>
            <p:ph type="body" sz="quarter" idx="18"/>
          </p:nvPr>
        </p:nvSpPr>
        <p:spPr>
          <a:xfrm>
            <a:off x="762002" y="3116804"/>
            <a:ext cx="3842550" cy="2855913"/>
          </a:xfrm>
        </p:spPr>
        <p:txBody>
          <a:bodyPr>
            <a:normAutofit/>
          </a:bodyPr>
          <a:lstStyle/>
          <a:p>
            <a:r>
              <a:rPr lang="en-US" sz="2200" dirty="0">
                <a:solidFill>
                  <a:schemeClr val="bg1"/>
                </a:solidFill>
                <a:latin typeface="Avenir Next" panose="020B0503020202020204" pitchFamily="34" charset="0"/>
                <a:cs typeface="Segoe UI Semilight" panose="020B0402040204020203" pitchFamily="34" charset="0"/>
              </a:rPr>
              <a:t>How the  PHE Unwinding will impact Medi-Cal beneficiaries</a:t>
            </a:r>
          </a:p>
        </p:txBody>
      </p:sp>
    </p:spTree>
    <p:extLst>
      <p:ext uri="{BB962C8B-B14F-4D97-AF65-F5344CB8AC3E}">
        <p14:creationId xmlns:p14="http://schemas.microsoft.com/office/powerpoint/2010/main" val="53631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83EB2FF-7F7A-64AD-6308-66843CAC419A}"/>
              </a:ext>
            </a:extLst>
          </p:cNvPr>
          <p:cNvSpPr>
            <a:spLocks noGrp="1"/>
          </p:cNvSpPr>
          <p:nvPr>
            <p:ph type="body" sz="quarter" idx="18"/>
          </p:nvPr>
        </p:nvSpPr>
        <p:spPr>
          <a:xfrm>
            <a:off x="762000" y="2934241"/>
            <a:ext cx="3842550" cy="2855913"/>
          </a:xfrm>
        </p:spPr>
        <p:txBody>
          <a:bodyPr>
            <a:normAutofit/>
          </a:bodyPr>
          <a:lstStyle/>
          <a:p>
            <a:r>
              <a:rPr lang="en-US" sz="2200" dirty="0">
                <a:latin typeface="Segoe UI Semilight" panose="020B0402040204020203" pitchFamily="34" charset="0"/>
                <a:cs typeface="Segoe UI Semilight" panose="020B0402040204020203" pitchFamily="34" charset="0"/>
              </a:rPr>
              <a:t>How the PHE Unwinding impacts schools</a:t>
            </a:r>
          </a:p>
        </p:txBody>
      </p:sp>
      <p:sp>
        <p:nvSpPr>
          <p:cNvPr id="19" name="Content Placeholder 18">
            <a:extLst>
              <a:ext uri="{FF2B5EF4-FFF2-40B4-BE49-F238E27FC236}">
                <a16:creationId xmlns:a16="http://schemas.microsoft.com/office/drawing/2014/main" id="{06A95430-96D8-610B-CE65-2E9CA9E10862}"/>
              </a:ext>
            </a:extLst>
          </p:cNvPr>
          <p:cNvSpPr>
            <a:spLocks noGrp="1"/>
          </p:cNvSpPr>
          <p:nvPr>
            <p:ph idx="1"/>
          </p:nvPr>
        </p:nvSpPr>
        <p:spPr/>
        <p:txBody>
          <a:bodyPr>
            <a:normAutofit/>
          </a:bodyPr>
          <a:lstStyle/>
          <a:p>
            <a:pPr marL="0" indent="0">
              <a:buNone/>
            </a:pPr>
            <a:endParaRPr lang="en-US" dirty="0">
              <a:solidFill>
                <a:schemeClr val="accent6">
                  <a:lumMod val="75000"/>
                </a:schemeClr>
              </a:solidFill>
            </a:endParaRPr>
          </a:p>
          <a:p>
            <a:endParaRPr lang="en-US" dirty="0"/>
          </a:p>
        </p:txBody>
      </p:sp>
      <p:sp>
        <p:nvSpPr>
          <p:cNvPr id="3" name="Slide Number Placeholder 2">
            <a:extLst>
              <a:ext uri="{FF2B5EF4-FFF2-40B4-BE49-F238E27FC236}">
                <a16:creationId xmlns:a16="http://schemas.microsoft.com/office/drawing/2014/main" id="{781F97B9-A512-60C8-52FC-916C906EDAE7}"/>
              </a:ext>
            </a:extLst>
          </p:cNvPr>
          <p:cNvSpPr>
            <a:spLocks noGrp="1"/>
          </p:cNvSpPr>
          <p:nvPr>
            <p:ph type="sldNum" sz="quarter" idx="12"/>
          </p:nvPr>
        </p:nvSpPr>
        <p:spPr/>
        <p:txBody>
          <a:bodyPr/>
          <a:lstStyle/>
          <a:p>
            <a:fld id="{13D2E340-0663-474B-992C-9192B5C45E57}" type="slidenum">
              <a:rPr lang="en-US" noProof="0" smtClean="0"/>
              <a:t>5</a:t>
            </a:fld>
            <a:endParaRPr lang="en-US" noProof="0" dirty="0"/>
          </a:p>
        </p:txBody>
      </p:sp>
      <p:sp>
        <p:nvSpPr>
          <p:cNvPr id="17" name="Title 16">
            <a:extLst>
              <a:ext uri="{FF2B5EF4-FFF2-40B4-BE49-F238E27FC236}">
                <a16:creationId xmlns:a16="http://schemas.microsoft.com/office/drawing/2014/main" id="{9EC57331-DF7C-21FA-710A-1FE5D9290C2D}"/>
              </a:ext>
            </a:extLst>
          </p:cNvPr>
          <p:cNvSpPr>
            <a:spLocks noGrp="1"/>
          </p:cNvSpPr>
          <p:nvPr>
            <p:ph type="title"/>
          </p:nvPr>
        </p:nvSpPr>
        <p:spPr/>
        <p:txBody>
          <a:bodyPr/>
          <a:lstStyle/>
          <a:p>
            <a:r>
              <a:rPr lang="en-US" i="1" dirty="0"/>
              <a:t>Impact on Schools </a:t>
            </a:r>
          </a:p>
        </p:txBody>
      </p:sp>
      <p:graphicFrame>
        <p:nvGraphicFramePr>
          <p:cNvPr id="20" name="Diagram 19">
            <a:extLst>
              <a:ext uri="{FF2B5EF4-FFF2-40B4-BE49-F238E27FC236}">
                <a16:creationId xmlns:a16="http://schemas.microsoft.com/office/drawing/2014/main" id="{734B72D8-6888-9E6D-FC72-0E328C104DCC}"/>
              </a:ext>
            </a:extLst>
          </p:cNvPr>
          <p:cNvGraphicFramePr/>
          <p:nvPr>
            <p:extLst>
              <p:ext uri="{D42A27DB-BD31-4B8C-83A1-F6EECF244321}">
                <p14:modId xmlns:p14="http://schemas.microsoft.com/office/powerpoint/2010/main" val="1717109462"/>
              </p:ext>
            </p:extLst>
          </p:nvPr>
        </p:nvGraphicFramePr>
        <p:xfrm>
          <a:off x="4904911" y="885283"/>
          <a:ext cx="6879100" cy="4587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923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F4D-F280-472F-9307-25B3E6BD88B5}"/>
              </a:ext>
            </a:extLst>
          </p:cNvPr>
          <p:cNvSpPr>
            <a:spLocks noGrp="1"/>
          </p:cNvSpPr>
          <p:nvPr>
            <p:ph type="title"/>
          </p:nvPr>
        </p:nvSpPr>
        <p:spPr/>
        <p:txBody>
          <a:bodyPr/>
          <a:lstStyle/>
          <a:p>
            <a:r>
              <a:rPr lang="en-US" dirty="0"/>
              <a:t>Fiscal Impact</a:t>
            </a:r>
          </a:p>
        </p:txBody>
      </p:sp>
      <p:sp>
        <p:nvSpPr>
          <p:cNvPr id="4" name="Text Placeholder 3">
            <a:extLst>
              <a:ext uri="{FF2B5EF4-FFF2-40B4-BE49-F238E27FC236}">
                <a16:creationId xmlns:a16="http://schemas.microsoft.com/office/drawing/2014/main" id="{C1891695-E7DA-48AF-9EEB-86DA1F9BF74F}"/>
              </a:ext>
            </a:extLst>
          </p:cNvPr>
          <p:cNvSpPr>
            <a:spLocks noGrp="1"/>
          </p:cNvSpPr>
          <p:nvPr>
            <p:ph type="body" sz="quarter" idx="18"/>
          </p:nvPr>
        </p:nvSpPr>
        <p:spPr/>
        <p:txBody>
          <a:bodyPr>
            <a:normAutofit/>
          </a:bodyPr>
          <a:lstStyle/>
          <a:p>
            <a:r>
              <a:rPr lang="en-US" sz="2200" dirty="0">
                <a:latin typeface="Avenir Next" panose="020B0503020202020204" pitchFamily="34" charset="0"/>
                <a:cs typeface="Segoe UI Semilight" panose="020B0402040204020203" pitchFamily="34" charset="0"/>
              </a:rPr>
              <a:t>Demonstrating how a decrease in the Medi-Cal Eligibility Ratio impacts the SMAA invoice </a:t>
            </a:r>
          </a:p>
        </p:txBody>
      </p:sp>
      <p:graphicFrame>
        <p:nvGraphicFramePr>
          <p:cNvPr id="5" name="Content Placeholder 2" descr="Timeline SmartArt">
            <a:extLst>
              <a:ext uri="{FF2B5EF4-FFF2-40B4-BE49-F238E27FC236}">
                <a16:creationId xmlns:a16="http://schemas.microsoft.com/office/drawing/2014/main" id="{49A92778-1E2C-48F2-99CD-26EF59E3C6C0}"/>
              </a:ext>
            </a:extLst>
          </p:cNvPr>
          <p:cNvGraphicFramePr>
            <a:graphicFrameLocks noGrp="1"/>
          </p:cNvGraphicFramePr>
          <p:nvPr>
            <p:ph idx="4294967295"/>
            <p:extLst>
              <p:ext uri="{D42A27DB-BD31-4B8C-83A1-F6EECF244321}">
                <p14:modId xmlns:p14="http://schemas.microsoft.com/office/powerpoint/2010/main" val="2304711981"/>
              </p:ext>
            </p:extLst>
          </p:nvPr>
        </p:nvGraphicFramePr>
        <p:xfrm>
          <a:off x="5419725" y="2895600"/>
          <a:ext cx="6248400" cy="332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B761CE6-695A-0941-954E-A6BD7E16386F}"/>
              </a:ext>
            </a:extLst>
          </p:cNvPr>
          <p:cNvSpPr>
            <a:spLocks noGrp="1"/>
          </p:cNvSpPr>
          <p:nvPr>
            <p:ph type="sldNum" sz="quarter" idx="12"/>
          </p:nvPr>
        </p:nvSpPr>
        <p:spPr/>
        <p:txBody>
          <a:bodyPr/>
          <a:lstStyle/>
          <a:p>
            <a:fld id="{13D2E340-0663-474B-992C-9192B5C45E57}" type="slidenum">
              <a:rPr lang="en-US" smtClean="0"/>
              <a:t>6</a:t>
            </a:fld>
            <a:endParaRPr lang="en-US" dirty="0"/>
          </a:p>
        </p:txBody>
      </p:sp>
      <p:sp>
        <p:nvSpPr>
          <p:cNvPr id="6" name="TextBox 5">
            <a:extLst>
              <a:ext uri="{FF2B5EF4-FFF2-40B4-BE49-F238E27FC236}">
                <a16:creationId xmlns:a16="http://schemas.microsoft.com/office/drawing/2014/main" id="{606684DE-8ABF-00E0-B85B-B66999F3BB18}"/>
              </a:ext>
            </a:extLst>
          </p:cNvPr>
          <p:cNvSpPr txBox="1"/>
          <p:nvPr/>
        </p:nvSpPr>
        <p:spPr>
          <a:xfrm>
            <a:off x="5560541" y="333632"/>
            <a:ext cx="622347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75000"/>
                  </a:schemeClr>
                </a:solidFill>
                <a:latin typeface="Segoe UI Semilight" panose="020B0402040204020203" pitchFamily="34" charset="0"/>
                <a:cs typeface="Segoe UI Semilight" panose="020B0402040204020203" pitchFamily="34" charset="0"/>
              </a:rPr>
              <a:t>One of the drivers of LEA BOP and SMAA reimbursements is the Medi-Cal Eligibility Ratio (the number of students on Medi-Cal as a percentage of all students in the district).  </a:t>
            </a: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dirty="0">
                <a:solidFill>
                  <a:schemeClr val="accent6">
                    <a:lumMod val="75000"/>
                  </a:schemeClr>
                </a:solidFill>
                <a:latin typeface="Segoe UI Semilight" panose="020B0402040204020203" pitchFamily="34" charset="0"/>
                <a:cs typeface="Segoe UI Semilight" panose="020B0402040204020203" pitchFamily="34" charset="0"/>
              </a:rPr>
              <a:t>If student Medi-Cal enrollment </a:t>
            </a:r>
            <a:r>
              <a:rPr lang="en-US" b="1" dirty="0">
                <a:solidFill>
                  <a:schemeClr val="accent6">
                    <a:lumMod val="75000"/>
                  </a:schemeClr>
                </a:solidFill>
                <a:latin typeface="Segoe UI Semilight" panose="020B0402040204020203" pitchFamily="34" charset="0"/>
                <a:cs typeface="Segoe UI Semilight" panose="020B0402040204020203" pitchFamily="34" charset="0"/>
              </a:rPr>
              <a:t>decreases</a:t>
            </a:r>
            <a:r>
              <a:rPr lang="en-US" dirty="0">
                <a:solidFill>
                  <a:schemeClr val="accent6">
                    <a:lumMod val="75000"/>
                  </a:schemeClr>
                </a:solidFill>
                <a:latin typeface="Segoe UI Semilight" panose="020B0402040204020203" pitchFamily="34" charset="0"/>
                <a:cs typeface="Segoe UI Semilight" panose="020B0402040204020203" pitchFamily="34" charset="0"/>
              </a:rPr>
              <a:t>, the reimbursement schools receive through the LEABOP and SMAA programs </a:t>
            </a:r>
            <a:r>
              <a:rPr lang="en-US" b="1" dirty="0">
                <a:solidFill>
                  <a:schemeClr val="accent6">
                    <a:lumMod val="75000"/>
                  </a:schemeClr>
                </a:solidFill>
                <a:latin typeface="Segoe UI Semilight" panose="020B0402040204020203" pitchFamily="34" charset="0"/>
                <a:cs typeface="Segoe UI Semilight" panose="020B0402040204020203" pitchFamily="34" charset="0"/>
              </a:rPr>
              <a:t>will also decrease</a:t>
            </a:r>
            <a:r>
              <a:rPr lang="en-US" dirty="0">
                <a:solidFill>
                  <a:schemeClr val="accent6">
                    <a:lumMod val="75000"/>
                  </a:schemeClr>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298975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9F1CD7-B03A-DC9E-3310-1992E5E7A667}"/>
              </a:ext>
            </a:extLst>
          </p:cNvPr>
          <p:cNvSpPr>
            <a:spLocks noGrp="1"/>
          </p:cNvSpPr>
          <p:nvPr>
            <p:ph type="sldNum" sz="quarter" idx="12"/>
          </p:nvPr>
        </p:nvSpPr>
        <p:spPr/>
        <p:txBody>
          <a:bodyPr anchor="ctr">
            <a:normAutofit/>
          </a:bodyPr>
          <a:lstStyle/>
          <a:p>
            <a:pPr>
              <a:spcAft>
                <a:spcPts val="600"/>
              </a:spcAft>
            </a:pPr>
            <a:fld id="{13D2E340-0663-474B-992C-9192B5C45E57}" type="slidenum">
              <a:rPr lang="en-US" noProof="0" smtClean="0"/>
              <a:pPr>
                <a:spcAft>
                  <a:spcPts val="600"/>
                </a:spcAft>
              </a:pPr>
              <a:t>7</a:t>
            </a:fld>
            <a:endParaRPr lang="en-US" noProof="0" dirty="0"/>
          </a:p>
        </p:txBody>
      </p:sp>
      <p:sp>
        <p:nvSpPr>
          <p:cNvPr id="17" name="Title 16">
            <a:extLst>
              <a:ext uri="{FF2B5EF4-FFF2-40B4-BE49-F238E27FC236}">
                <a16:creationId xmlns:a16="http://schemas.microsoft.com/office/drawing/2014/main" id="{E9C0C2B4-1DEC-52B7-51D1-E1B2E315429E}"/>
              </a:ext>
            </a:extLst>
          </p:cNvPr>
          <p:cNvSpPr>
            <a:spLocks noGrp="1"/>
          </p:cNvSpPr>
          <p:nvPr>
            <p:ph type="title"/>
          </p:nvPr>
        </p:nvSpPr>
        <p:spPr>
          <a:xfrm>
            <a:off x="533998" y="489155"/>
            <a:ext cx="3493147" cy="2939845"/>
          </a:xfrm>
        </p:spPr>
        <p:txBody>
          <a:bodyPr anchor="b">
            <a:noAutofit/>
          </a:bodyPr>
          <a:lstStyle/>
          <a:p>
            <a:r>
              <a:rPr lang="en-US" sz="3400" dirty="0"/>
              <a:t>Medi-Cal Redetermination Requirements</a:t>
            </a:r>
          </a:p>
        </p:txBody>
      </p:sp>
      <p:graphicFrame>
        <p:nvGraphicFramePr>
          <p:cNvPr id="2" name="Diagram 1">
            <a:extLst>
              <a:ext uri="{FF2B5EF4-FFF2-40B4-BE49-F238E27FC236}">
                <a16:creationId xmlns:a16="http://schemas.microsoft.com/office/drawing/2014/main" id="{9AB8E3B2-F354-1B02-F28A-0D6AFB233AB3}"/>
              </a:ext>
            </a:extLst>
          </p:cNvPr>
          <p:cNvGraphicFramePr/>
          <p:nvPr>
            <p:extLst>
              <p:ext uri="{D42A27DB-BD31-4B8C-83A1-F6EECF244321}">
                <p14:modId xmlns:p14="http://schemas.microsoft.com/office/powerpoint/2010/main" val="2029291403"/>
              </p:ext>
            </p:extLst>
          </p:nvPr>
        </p:nvGraphicFramePr>
        <p:xfrm>
          <a:off x="5054600" y="294290"/>
          <a:ext cx="6603401" cy="5678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161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F34B-93F5-46C0-9BEC-B1A8D55008B4}"/>
              </a:ext>
            </a:extLst>
          </p:cNvPr>
          <p:cNvSpPr>
            <a:spLocks noGrp="1"/>
          </p:cNvSpPr>
          <p:nvPr>
            <p:ph type="title"/>
          </p:nvPr>
        </p:nvSpPr>
        <p:spPr>
          <a:xfrm>
            <a:off x="515007" y="559678"/>
            <a:ext cx="4080899" cy="2221622"/>
          </a:xfrm>
        </p:spPr>
        <p:txBody>
          <a:bodyPr>
            <a:normAutofit/>
          </a:bodyPr>
          <a:lstStyle/>
          <a:p>
            <a:r>
              <a:rPr lang="en-US" sz="4000" dirty="0"/>
              <a:t>Redetermination is Urgent</a:t>
            </a:r>
          </a:p>
        </p:txBody>
      </p:sp>
      <p:sp>
        <p:nvSpPr>
          <p:cNvPr id="3" name="Text Placeholder 2">
            <a:extLst>
              <a:ext uri="{FF2B5EF4-FFF2-40B4-BE49-F238E27FC236}">
                <a16:creationId xmlns:a16="http://schemas.microsoft.com/office/drawing/2014/main" id="{381FDC16-3D69-48AD-B08B-ED28A10640C1}"/>
              </a:ext>
            </a:extLst>
          </p:cNvPr>
          <p:cNvSpPr>
            <a:spLocks noGrp="1"/>
          </p:cNvSpPr>
          <p:nvPr>
            <p:ph type="body" sz="quarter" idx="18"/>
          </p:nvPr>
        </p:nvSpPr>
        <p:spPr/>
        <p:txBody>
          <a:bodyPr>
            <a:noAutofit/>
          </a:bodyPr>
          <a:lstStyle/>
          <a:p>
            <a:r>
              <a:rPr lang="en-US" sz="3000" dirty="0">
                <a:latin typeface="Avenir Next" panose="020B0503020202020204" pitchFamily="34" charset="0"/>
              </a:rPr>
              <a:t>And How Schools Can Help</a:t>
            </a:r>
          </a:p>
        </p:txBody>
      </p:sp>
      <p:sp>
        <p:nvSpPr>
          <p:cNvPr id="4" name="Content Placeholder 3">
            <a:extLst>
              <a:ext uri="{FF2B5EF4-FFF2-40B4-BE49-F238E27FC236}">
                <a16:creationId xmlns:a16="http://schemas.microsoft.com/office/drawing/2014/main" id="{E83DB0A1-C484-4D49-BAC3-ABEE82074C4C}"/>
              </a:ext>
            </a:extLst>
          </p:cNvPr>
          <p:cNvSpPr>
            <a:spLocks noGrp="1"/>
          </p:cNvSpPr>
          <p:nvPr>
            <p:ph idx="1"/>
          </p:nvPr>
        </p:nvSpPr>
        <p:spPr>
          <a:xfrm>
            <a:off x="5162550" y="1308295"/>
            <a:ext cx="1944000" cy="4443218"/>
          </a:xfrm>
        </p:spPr>
        <p:txBody>
          <a:bodyPr lIns="72000" rIns="72000">
            <a:normAutofit/>
          </a:bodyPr>
          <a:lstStyle/>
          <a:p>
            <a:r>
              <a:rPr lang="en-US" dirty="0">
                <a:solidFill>
                  <a:schemeClr val="accent6">
                    <a:lumMod val="75000"/>
                  </a:schemeClr>
                </a:solidFill>
                <a:latin typeface="Segoe UI Semilight" panose="020B0402040204020203" pitchFamily="34" charset="0"/>
                <a:cs typeface="Segoe UI Semilight" panose="020B0402040204020203" pitchFamily="34" charset="0"/>
              </a:rPr>
              <a:t>75% </a:t>
            </a:r>
            <a:r>
              <a:rPr lang="en-US" dirty="0">
                <a:latin typeface="Segoe UI Semilight" panose="020B0402040204020203" pitchFamily="34" charset="0"/>
                <a:cs typeface="Segoe UI Semilight" panose="020B0402040204020203" pitchFamily="34" charset="0"/>
              </a:rPr>
              <a:t>of 15.2 million people on Medi-Cal will need to have their eligibility redetermined during the 14 months starting April 1, 2023.</a:t>
            </a:r>
          </a:p>
          <a:p>
            <a:pPr marL="0" indent="0">
              <a:buNone/>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p:txBody>
      </p:sp>
      <p:pic>
        <p:nvPicPr>
          <p:cNvPr id="17" name="Picture Placeholder 16" descr="Exclamation mark with solid fill">
            <a:extLst>
              <a:ext uri="{FF2B5EF4-FFF2-40B4-BE49-F238E27FC236}">
                <a16:creationId xmlns:a16="http://schemas.microsoft.com/office/drawing/2014/main" id="{AE7453D0-D40E-4463-83A5-ADE525B32ADC}"/>
              </a:ext>
            </a:extLst>
          </p:cNvPr>
          <p:cNvPicPr>
            <a:picLocks noGrp="1" noChangeAspect="1"/>
          </p:cNvPicPr>
          <p:nvPr>
            <p:ph type="pic" sz="quarter" idx="22"/>
          </p:nvPr>
        </p:nvPicPr>
        <p:blipFill>
          <a:blip r:embed="rId3">
            <a:extLst>
              <a:ext uri="{96DAC541-7B7A-43D3-8B79-37D633B846F1}">
                <asvg:svgBlip xmlns:asvg="http://schemas.microsoft.com/office/drawing/2016/SVG/main" r:embed="rId4"/>
              </a:ext>
            </a:extLst>
          </a:blip>
          <a:srcRect/>
          <a:stretch/>
        </p:blipFill>
        <p:spPr>
          <a:xfrm>
            <a:off x="5648775" y="1431974"/>
            <a:ext cx="971550" cy="973138"/>
          </a:xfrm>
        </p:spPr>
      </p:pic>
      <p:sp>
        <p:nvSpPr>
          <p:cNvPr id="5" name="Text Placeholder 4">
            <a:extLst>
              <a:ext uri="{FF2B5EF4-FFF2-40B4-BE49-F238E27FC236}">
                <a16:creationId xmlns:a16="http://schemas.microsoft.com/office/drawing/2014/main" id="{898F5FE2-B28A-4CCD-9910-126A9581F28F}"/>
              </a:ext>
            </a:extLst>
          </p:cNvPr>
          <p:cNvSpPr>
            <a:spLocks noGrp="1"/>
          </p:cNvSpPr>
          <p:nvPr>
            <p:ph type="body" sz="quarter" idx="13"/>
          </p:nvPr>
        </p:nvSpPr>
        <p:spPr>
          <a:xfrm>
            <a:off x="7295581" y="1308295"/>
            <a:ext cx="1944000" cy="4443218"/>
          </a:xfrm>
        </p:spPr>
        <p:txBody>
          <a:bodyPr lIns="72000" rIns="72000">
            <a:normAutofit/>
          </a:bodyPr>
          <a:lstStyle/>
          <a:p>
            <a:r>
              <a:rPr lang="en-US" dirty="0">
                <a:solidFill>
                  <a:schemeClr val="accent6">
                    <a:lumMod val="75000"/>
                  </a:schemeClr>
                </a:solidFill>
              </a:rPr>
              <a:t>16% </a:t>
            </a:r>
            <a:r>
              <a:rPr lang="en-US" dirty="0">
                <a:latin typeface="Segoe UI Semilight" panose="020B0402040204020203" pitchFamily="34" charset="0"/>
                <a:cs typeface="Segoe UI Semilight" panose="020B0402040204020203" pitchFamily="34" charset="0"/>
              </a:rPr>
              <a:t>of families on Medi-Cal enrolled during the pandemic and </a:t>
            </a:r>
            <a:r>
              <a:rPr lang="en-US" b="1" dirty="0">
                <a:latin typeface="Segoe UI Semilight" panose="020B0402040204020203" pitchFamily="34" charset="0"/>
                <a:cs typeface="Segoe UI Semilight" panose="020B0402040204020203" pitchFamily="34" charset="0"/>
              </a:rPr>
              <a:t>have no experience </a:t>
            </a:r>
            <a:r>
              <a:rPr lang="en-US" dirty="0">
                <a:latin typeface="Segoe UI Semilight" panose="020B0402040204020203" pitchFamily="34" charset="0"/>
                <a:cs typeface="Segoe UI Semilight" panose="020B0402040204020203" pitchFamily="34" charset="0"/>
              </a:rPr>
              <a:t>with redetermination.</a:t>
            </a:r>
          </a:p>
          <a:p>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p:txBody>
      </p:sp>
      <p:pic>
        <p:nvPicPr>
          <p:cNvPr id="19" name="Picture Placeholder 18" descr="Questions with solid fill">
            <a:extLst>
              <a:ext uri="{FF2B5EF4-FFF2-40B4-BE49-F238E27FC236}">
                <a16:creationId xmlns:a16="http://schemas.microsoft.com/office/drawing/2014/main" id="{4B9CA223-D3A1-4970-848A-26CEBD622878}"/>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a:stretch/>
        </p:blipFill>
        <p:spPr>
          <a:xfrm>
            <a:off x="7728626" y="1431974"/>
            <a:ext cx="971550" cy="973138"/>
          </a:xfrm>
        </p:spPr>
      </p:pic>
      <p:sp>
        <p:nvSpPr>
          <p:cNvPr id="6" name="Text Placeholder 5">
            <a:extLst>
              <a:ext uri="{FF2B5EF4-FFF2-40B4-BE49-F238E27FC236}">
                <a16:creationId xmlns:a16="http://schemas.microsoft.com/office/drawing/2014/main" id="{AC4A7A4E-C192-4A89-A661-72D76FF2F230}"/>
              </a:ext>
            </a:extLst>
          </p:cNvPr>
          <p:cNvSpPr>
            <a:spLocks noGrp="1"/>
          </p:cNvSpPr>
          <p:nvPr>
            <p:ph type="body" sz="quarter" idx="14"/>
          </p:nvPr>
        </p:nvSpPr>
        <p:spPr>
          <a:xfrm>
            <a:off x="9428613" y="1308293"/>
            <a:ext cx="1944000" cy="4443220"/>
          </a:xfrm>
        </p:spPr>
        <p:txBody>
          <a:bodyPr lIns="72000" rIns="72000">
            <a:normAutofit fontScale="92500"/>
          </a:bodyPr>
          <a:lstStyle/>
          <a:p>
            <a:r>
              <a:rPr lang="en-US" dirty="0">
                <a:latin typeface="Segoe UI Semilight" panose="020B0402040204020203" pitchFamily="34" charset="0"/>
                <a:cs typeface="Segoe UI Semilight" panose="020B0402040204020203" pitchFamily="34" charset="0"/>
              </a:rPr>
              <a:t>Schools are the logical foundation for outreach and will be vital to keeping Californians on Medi-Cal. Schools are likely to have student’s most current address and telephone number, and to be able to connect with families.</a:t>
            </a:r>
          </a:p>
        </p:txBody>
      </p:sp>
      <p:pic>
        <p:nvPicPr>
          <p:cNvPr id="21" name="Picture Placeholder 20" descr="Schoolhouse with solid fill">
            <a:extLst>
              <a:ext uri="{FF2B5EF4-FFF2-40B4-BE49-F238E27FC236}">
                <a16:creationId xmlns:a16="http://schemas.microsoft.com/office/drawing/2014/main" id="{2309EE82-F242-4D96-98E6-A564E5488BCF}"/>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a:stretch/>
        </p:blipFill>
        <p:spPr>
          <a:xfrm>
            <a:off x="9747446" y="1431974"/>
            <a:ext cx="973137" cy="973138"/>
          </a:xfrm>
        </p:spPr>
      </p:pic>
      <p:sp>
        <p:nvSpPr>
          <p:cNvPr id="7" name="Slide Number Placeholder 6">
            <a:extLst>
              <a:ext uri="{FF2B5EF4-FFF2-40B4-BE49-F238E27FC236}">
                <a16:creationId xmlns:a16="http://schemas.microsoft.com/office/drawing/2014/main" id="{C7C944DD-F200-6B48-8A79-099A08992A35}"/>
              </a:ext>
            </a:extLst>
          </p:cNvPr>
          <p:cNvSpPr>
            <a:spLocks noGrp="1"/>
          </p:cNvSpPr>
          <p:nvPr>
            <p:ph type="sldNum" sz="quarter" idx="12"/>
          </p:nvPr>
        </p:nvSpPr>
        <p:spPr/>
        <p:txBody>
          <a:bodyPr/>
          <a:lstStyle/>
          <a:p>
            <a:fld id="{13D2E340-0663-474B-992C-9192B5C45E57}" type="slidenum">
              <a:rPr lang="en-US" smtClean="0"/>
              <a:t>8</a:t>
            </a:fld>
            <a:endParaRPr lang="en-US" dirty="0"/>
          </a:p>
        </p:txBody>
      </p:sp>
    </p:spTree>
    <p:extLst>
      <p:ext uri="{BB962C8B-B14F-4D97-AF65-F5344CB8AC3E}">
        <p14:creationId xmlns:p14="http://schemas.microsoft.com/office/powerpoint/2010/main" val="357833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7F4D-F280-472F-9307-25B3E6BD88B5}"/>
              </a:ext>
            </a:extLst>
          </p:cNvPr>
          <p:cNvSpPr>
            <a:spLocks noGrp="1"/>
          </p:cNvSpPr>
          <p:nvPr>
            <p:ph type="title"/>
          </p:nvPr>
        </p:nvSpPr>
        <p:spPr/>
        <p:txBody>
          <a:bodyPr/>
          <a:lstStyle/>
          <a:p>
            <a:r>
              <a:rPr lang="en-US" dirty="0"/>
              <a:t>Timeline</a:t>
            </a:r>
          </a:p>
        </p:txBody>
      </p:sp>
      <p:sp>
        <p:nvSpPr>
          <p:cNvPr id="4" name="Text Placeholder 3">
            <a:extLst>
              <a:ext uri="{FF2B5EF4-FFF2-40B4-BE49-F238E27FC236}">
                <a16:creationId xmlns:a16="http://schemas.microsoft.com/office/drawing/2014/main" id="{C1891695-E7DA-48AF-9EEB-86DA1F9BF74F}"/>
              </a:ext>
            </a:extLst>
          </p:cNvPr>
          <p:cNvSpPr>
            <a:spLocks noGrp="1"/>
          </p:cNvSpPr>
          <p:nvPr>
            <p:ph type="body" sz="quarter" idx="18"/>
          </p:nvPr>
        </p:nvSpPr>
        <p:spPr/>
        <p:txBody>
          <a:bodyPr>
            <a:normAutofit/>
          </a:bodyPr>
          <a:lstStyle/>
          <a:p>
            <a:r>
              <a:rPr lang="en-US" sz="2200" dirty="0">
                <a:latin typeface="Segoe UI Semilight" panose="020B0402040204020203" pitchFamily="34" charset="0"/>
                <a:cs typeface="Segoe UI Semilight" panose="020B0402040204020203" pitchFamily="34" charset="0"/>
              </a:rPr>
              <a:t>Understanding the timeline for completing Medi-Cal redeterminations</a:t>
            </a:r>
          </a:p>
        </p:txBody>
      </p:sp>
      <p:sp>
        <p:nvSpPr>
          <p:cNvPr id="3" name="Slide Number Placeholder 2">
            <a:extLst>
              <a:ext uri="{FF2B5EF4-FFF2-40B4-BE49-F238E27FC236}">
                <a16:creationId xmlns:a16="http://schemas.microsoft.com/office/drawing/2014/main" id="{EB761CE6-695A-0941-954E-A6BD7E16386F}"/>
              </a:ext>
            </a:extLst>
          </p:cNvPr>
          <p:cNvSpPr>
            <a:spLocks noGrp="1"/>
          </p:cNvSpPr>
          <p:nvPr>
            <p:ph type="sldNum" sz="quarter" idx="12"/>
          </p:nvPr>
        </p:nvSpPr>
        <p:spPr/>
        <p:txBody>
          <a:bodyPr/>
          <a:lstStyle/>
          <a:p>
            <a:fld id="{13D2E340-0663-474B-992C-9192B5C45E57}" type="slidenum">
              <a:rPr lang="en-US" smtClean="0"/>
              <a:t>9</a:t>
            </a:fld>
            <a:endParaRPr lang="en-US" dirty="0"/>
          </a:p>
        </p:txBody>
      </p:sp>
      <p:sp>
        <p:nvSpPr>
          <p:cNvPr id="6" name="TextBox 5">
            <a:extLst>
              <a:ext uri="{FF2B5EF4-FFF2-40B4-BE49-F238E27FC236}">
                <a16:creationId xmlns:a16="http://schemas.microsoft.com/office/drawing/2014/main" id="{606684DE-8ABF-00E0-B85B-B66999F3BB18}"/>
              </a:ext>
            </a:extLst>
          </p:cNvPr>
          <p:cNvSpPr txBox="1"/>
          <p:nvPr/>
        </p:nvSpPr>
        <p:spPr>
          <a:xfrm>
            <a:off x="5560540" y="333632"/>
            <a:ext cx="6252413"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75000"/>
                  </a:schemeClr>
                </a:solidFill>
                <a:latin typeface="Segoe UI Semilight" panose="020B0402040204020203" pitchFamily="34" charset="0"/>
                <a:cs typeface="Segoe UI Semilight" panose="020B0402040204020203" pitchFamily="34" charset="0"/>
              </a:rPr>
              <a:t>CMS guidance indicates states must return to normal eligibility and enrollment operations within 14 months. </a:t>
            </a: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dirty="0">
                <a:solidFill>
                  <a:schemeClr val="accent6">
                    <a:lumMod val="75000"/>
                  </a:schemeClr>
                </a:solidFill>
                <a:latin typeface="Segoe UI Semilight" panose="020B0402040204020203" pitchFamily="34" charset="0"/>
                <a:cs typeface="Segoe UI Semilight" panose="020B0402040204020203" pitchFamily="34" charset="0"/>
              </a:rPr>
              <a:t>This means California must complete redeterminations for nearly all Medi-Cal beneficiaries by June 2024. </a:t>
            </a: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dirty="0">
                <a:solidFill>
                  <a:schemeClr val="accent6">
                    <a:lumMod val="75000"/>
                  </a:schemeClr>
                </a:solidFill>
                <a:latin typeface="Segoe UI Semilight" panose="020B0402040204020203" pitchFamily="34" charset="0"/>
                <a:cs typeface="Segoe UI Semilight" panose="020B0402040204020203" pitchFamily="34" charset="0"/>
              </a:rPr>
              <a:t>Continuous Medi-Cal coverage ends March 30, 2023; the unwinding begins April 2023.  </a:t>
            </a: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endParaRPr lang="en-US" dirty="0">
              <a:solidFill>
                <a:schemeClr val="accent6">
                  <a:lumMod val="75000"/>
                </a:schemeClr>
              </a:solidFill>
              <a:latin typeface="Segoe UI Semilight" panose="020B0402040204020203" pitchFamily="34" charset="0"/>
              <a:cs typeface="Segoe UI Semilight" panose="020B0402040204020203" pitchFamily="34" charset="0"/>
            </a:endParaRPr>
          </a:p>
        </p:txBody>
      </p:sp>
      <p:graphicFrame>
        <p:nvGraphicFramePr>
          <p:cNvPr id="5" name="Content Placeholder 2" descr="Timeline SmartArt">
            <a:extLst>
              <a:ext uri="{FF2B5EF4-FFF2-40B4-BE49-F238E27FC236}">
                <a16:creationId xmlns:a16="http://schemas.microsoft.com/office/drawing/2014/main" id="{B232432D-5B3B-BD5F-FAAF-3334EBE9B0CB}"/>
              </a:ext>
            </a:extLst>
          </p:cNvPr>
          <p:cNvGraphicFramePr>
            <a:graphicFrameLocks/>
          </p:cNvGraphicFramePr>
          <p:nvPr>
            <p:extLst>
              <p:ext uri="{D42A27DB-BD31-4B8C-83A1-F6EECF244321}">
                <p14:modId xmlns:p14="http://schemas.microsoft.com/office/powerpoint/2010/main" val="2582633892"/>
              </p:ext>
            </p:extLst>
          </p:nvPr>
        </p:nvGraphicFramePr>
        <p:xfrm>
          <a:off x="5153891" y="3112428"/>
          <a:ext cx="663012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964041"/>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175639_win32_fixed" id="{298DF0F2-36F9-4A74-B6A1-D411A5A5673C}" vid="{B6281B58-CD46-4204-99FA-24FAE48D69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1243</Words>
  <Application>Microsoft Office PowerPoint</Application>
  <PresentationFormat>Widescreen</PresentationFormat>
  <Paragraphs>156</Paragraphs>
  <Slides>19</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Avenir Next</vt:lpstr>
      <vt:lpstr>Calibri</vt:lpstr>
      <vt:lpstr>Century Schoolbook</vt:lpstr>
      <vt:lpstr>Corbel</vt:lpstr>
      <vt:lpstr>Segoe UI</vt:lpstr>
      <vt:lpstr>Segoe UI Semilight</vt:lpstr>
      <vt:lpstr>Headlines</vt:lpstr>
      <vt:lpstr>Keeping Students on Medi-Cal:   Redetermination Strategies</vt:lpstr>
      <vt:lpstr>Agenda</vt:lpstr>
      <vt:lpstr>Overview</vt:lpstr>
      <vt:lpstr>Impact on Students and Families</vt:lpstr>
      <vt:lpstr>Impact on Schools </vt:lpstr>
      <vt:lpstr>Fiscal Impact</vt:lpstr>
      <vt:lpstr>Medi-Cal Redetermination Requirements</vt:lpstr>
      <vt:lpstr>Redetermination is Urgent</vt:lpstr>
      <vt:lpstr>Timeline</vt:lpstr>
      <vt:lpstr>Timelines</vt:lpstr>
      <vt:lpstr>School Based Redetermination:   5 Strategies</vt:lpstr>
      <vt:lpstr>1. Build Infrastructure </vt:lpstr>
      <vt:lpstr>2. Get the Data</vt:lpstr>
      <vt:lpstr>3. Set Up Outreach Program</vt:lpstr>
      <vt:lpstr>4. Track Redetermination Status</vt:lpstr>
      <vt:lpstr>5. Options for Paying for the Project:   The RMTS</vt:lpstr>
      <vt:lpstr>5. Options for Paying for the Project:   Direct Charge</vt:lpstr>
      <vt:lpstr>Redetermination Checklist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2023-02-24T15:24:12Z</cp:lastPrinted>
  <dcterms:created xsi:type="dcterms:W3CDTF">2021-11-12T01:09:27Z</dcterms:created>
  <dcterms:modified xsi:type="dcterms:W3CDTF">2023-05-18T21:33:36Z</dcterms:modified>
</cp:coreProperties>
</file>