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7" r:id="rId1"/>
  </p:sldMasterIdLst>
  <p:sldIdLst>
    <p:sldId id="256" r:id="rId2"/>
    <p:sldId id="260" r:id="rId3"/>
    <p:sldId id="269" r:id="rId4"/>
    <p:sldId id="262" r:id="rId5"/>
    <p:sldId id="270" r:id="rId6"/>
    <p:sldId id="271" r:id="rId7"/>
    <p:sldId id="267" r:id="rId8"/>
    <p:sldId id="273" r:id="rId9"/>
    <p:sldId id="268" r:id="rId10"/>
    <p:sldId id="274" r:id="rId11"/>
    <p:sldId id="261" r:id="rId12"/>
    <p:sldId id="257" r:id="rId13"/>
    <p:sldId id="275" r:id="rId14"/>
    <p:sldId id="277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9147B7-73E2-45A5-AEFE-EEF2C22D4EC0}" type="doc">
      <dgm:prSet loTypeId="urn:microsoft.com/office/officeart/2005/8/layout/default" loCatId="list" qsTypeId="urn:microsoft.com/office/officeart/2005/8/quickstyle/simple4" qsCatId="simple" csTypeId="urn:microsoft.com/office/officeart/2005/8/colors/accent1_4" csCatId="accent1"/>
      <dgm:spPr/>
      <dgm:t>
        <a:bodyPr/>
        <a:lstStyle/>
        <a:p>
          <a:endParaRPr lang="en-US"/>
        </a:p>
      </dgm:t>
    </dgm:pt>
    <dgm:pt modelId="{45ACF5A1-A301-4B05-9FA4-AE12AD35DE46}">
      <dgm:prSet/>
      <dgm:spPr/>
      <dgm:t>
        <a:bodyPr/>
        <a:lstStyle/>
        <a:p>
          <a:r>
            <a:rPr lang="en-US"/>
            <a:t>Student information</a:t>
          </a:r>
        </a:p>
      </dgm:t>
    </dgm:pt>
    <dgm:pt modelId="{10F46618-A82A-40F3-82CE-1F44EE25AF5E}" type="parTrans" cxnId="{A2C14D94-42C9-4EDD-A520-FA758AB09B2B}">
      <dgm:prSet/>
      <dgm:spPr/>
      <dgm:t>
        <a:bodyPr/>
        <a:lstStyle/>
        <a:p>
          <a:endParaRPr lang="en-US"/>
        </a:p>
      </dgm:t>
    </dgm:pt>
    <dgm:pt modelId="{C56060C4-D671-49E9-94A9-6180F1CE4194}" type="sibTrans" cxnId="{A2C14D94-42C9-4EDD-A520-FA758AB09B2B}">
      <dgm:prSet/>
      <dgm:spPr/>
      <dgm:t>
        <a:bodyPr/>
        <a:lstStyle/>
        <a:p>
          <a:endParaRPr lang="en-US"/>
        </a:p>
      </dgm:t>
    </dgm:pt>
    <dgm:pt modelId="{12222F84-2DF6-4A87-9D2F-175FE4050F46}">
      <dgm:prSet/>
      <dgm:spPr/>
      <dgm:t>
        <a:bodyPr/>
        <a:lstStyle/>
        <a:p>
          <a:r>
            <a:rPr lang="en-US"/>
            <a:t>Date vaccine administered</a:t>
          </a:r>
        </a:p>
      </dgm:t>
    </dgm:pt>
    <dgm:pt modelId="{E960CB9C-2AAC-4406-A0BD-3A4A92B935AB}" type="parTrans" cxnId="{A2831704-7132-4C59-891B-721D4DC0E6CC}">
      <dgm:prSet/>
      <dgm:spPr/>
      <dgm:t>
        <a:bodyPr/>
        <a:lstStyle/>
        <a:p>
          <a:endParaRPr lang="en-US"/>
        </a:p>
      </dgm:t>
    </dgm:pt>
    <dgm:pt modelId="{08CD5A2D-DBB7-4303-9FC6-7EE28960D962}" type="sibTrans" cxnId="{A2831704-7132-4C59-891B-721D4DC0E6CC}">
      <dgm:prSet/>
      <dgm:spPr/>
      <dgm:t>
        <a:bodyPr/>
        <a:lstStyle/>
        <a:p>
          <a:endParaRPr lang="en-US"/>
        </a:p>
      </dgm:t>
    </dgm:pt>
    <dgm:pt modelId="{F18B3D5B-3B79-410D-AAEF-F07AE234AD4B}">
      <dgm:prSet/>
      <dgm:spPr/>
      <dgm:t>
        <a:bodyPr/>
        <a:lstStyle/>
        <a:p>
          <a:r>
            <a:rPr lang="en-US"/>
            <a:t>Vaccine type, lot, manufacturer</a:t>
          </a:r>
        </a:p>
      </dgm:t>
    </dgm:pt>
    <dgm:pt modelId="{B6552C82-7B2C-47F0-AFC3-CE4D47AB15F5}" type="parTrans" cxnId="{F1FAB5BE-D316-4FEC-B938-132DB55421E2}">
      <dgm:prSet/>
      <dgm:spPr/>
      <dgm:t>
        <a:bodyPr/>
        <a:lstStyle/>
        <a:p>
          <a:endParaRPr lang="en-US"/>
        </a:p>
      </dgm:t>
    </dgm:pt>
    <dgm:pt modelId="{7E6CB74A-7319-4C44-B749-8B739F521899}" type="sibTrans" cxnId="{F1FAB5BE-D316-4FEC-B938-132DB55421E2}">
      <dgm:prSet/>
      <dgm:spPr/>
      <dgm:t>
        <a:bodyPr/>
        <a:lstStyle/>
        <a:p>
          <a:endParaRPr lang="en-US"/>
        </a:p>
      </dgm:t>
    </dgm:pt>
    <dgm:pt modelId="{06B96B99-B4A7-4AB4-922A-0E73E17D2EED}">
      <dgm:prSet/>
      <dgm:spPr/>
      <dgm:t>
        <a:bodyPr/>
        <a:lstStyle/>
        <a:p>
          <a:r>
            <a:rPr lang="en-US"/>
            <a:t>Site (left or right deltoid)</a:t>
          </a:r>
        </a:p>
      </dgm:t>
    </dgm:pt>
    <dgm:pt modelId="{1B194EA0-0685-47DA-A52A-562C9456A45A}" type="parTrans" cxnId="{82AF0983-2A2E-4518-A735-A7B5E5DBBE1A}">
      <dgm:prSet/>
      <dgm:spPr/>
      <dgm:t>
        <a:bodyPr/>
        <a:lstStyle/>
        <a:p>
          <a:endParaRPr lang="en-US"/>
        </a:p>
      </dgm:t>
    </dgm:pt>
    <dgm:pt modelId="{84739443-E28D-4B15-BA51-86263E546F59}" type="sibTrans" cxnId="{82AF0983-2A2E-4518-A735-A7B5E5DBBE1A}">
      <dgm:prSet/>
      <dgm:spPr/>
      <dgm:t>
        <a:bodyPr/>
        <a:lstStyle/>
        <a:p>
          <a:endParaRPr lang="en-US"/>
        </a:p>
      </dgm:t>
    </dgm:pt>
    <dgm:pt modelId="{15091561-DE8C-4415-BFEF-5AF525D7F725}">
      <dgm:prSet/>
      <dgm:spPr/>
      <dgm:t>
        <a:bodyPr/>
        <a:lstStyle/>
        <a:p>
          <a:r>
            <a:rPr lang="en-US"/>
            <a:t>Vaccine Information Statement</a:t>
          </a:r>
        </a:p>
      </dgm:t>
    </dgm:pt>
    <dgm:pt modelId="{14D3C73E-56BD-416E-90D5-4A825C891807}" type="parTrans" cxnId="{06A8305B-E05D-4873-8B89-8F3AB3970267}">
      <dgm:prSet/>
      <dgm:spPr/>
      <dgm:t>
        <a:bodyPr/>
        <a:lstStyle/>
        <a:p>
          <a:endParaRPr lang="en-US"/>
        </a:p>
      </dgm:t>
    </dgm:pt>
    <dgm:pt modelId="{28E18E8E-8D55-4E08-BE7C-BEA33CAE05DD}" type="sibTrans" cxnId="{06A8305B-E05D-4873-8B89-8F3AB3970267}">
      <dgm:prSet/>
      <dgm:spPr/>
      <dgm:t>
        <a:bodyPr/>
        <a:lstStyle/>
        <a:p>
          <a:endParaRPr lang="en-US"/>
        </a:p>
      </dgm:t>
    </dgm:pt>
    <dgm:pt modelId="{9241A5CB-0574-40DC-9D41-924C40F3BCF5}">
      <dgm:prSet/>
      <dgm:spPr/>
      <dgm:t>
        <a:bodyPr/>
        <a:lstStyle/>
        <a:p>
          <a:r>
            <a:rPr lang="en-US"/>
            <a:t>Date on statement</a:t>
          </a:r>
        </a:p>
      </dgm:t>
    </dgm:pt>
    <dgm:pt modelId="{F5B9E1ED-76EF-4677-B5C2-510F1778D1F2}" type="parTrans" cxnId="{CF38C54E-5D57-4B5D-895C-0F4E50EF9507}">
      <dgm:prSet/>
      <dgm:spPr/>
      <dgm:t>
        <a:bodyPr/>
        <a:lstStyle/>
        <a:p>
          <a:endParaRPr lang="en-US"/>
        </a:p>
      </dgm:t>
    </dgm:pt>
    <dgm:pt modelId="{CA53FBB3-FCBD-4237-B558-CE708438DC3D}" type="sibTrans" cxnId="{CF38C54E-5D57-4B5D-895C-0F4E50EF9507}">
      <dgm:prSet/>
      <dgm:spPr/>
      <dgm:t>
        <a:bodyPr/>
        <a:lstStyle/>
        <a:p>
          <a:endParaRPr lang="en-US"/>
        </a:p>
      </dgm:t>
    </dgm:pt>
    <dgm:pt modelId="{70875315-8C76-4797-914B-FFD6F92A0001}">
      <dgm:prSet/>
      <dgm:spPr/>
      <dgm:t>
        <a:bodyPr/>
        <a:lstStyle/>
        <a:p>
          <a:r>
            <a:rPr lang="en-US"/>
            <a:t>Date given to student or parent</a:t>
          </a:r>
        </a:p>
      </dgm:t>
    </dgm:pt>
    <dgm:pt modelId="{6364F027-2E30-4B60-8C74-EBF0768EAC58}" type="parTrans" cxnId="{63125C8C-D97C-40CC-99A7-1A8FA068161C}">
      <dgm:prSet/>
      <dgm:spPr/>
      <dgm:t>
        <a:bodyPr/>
        <a:lstStyle/>
        <a:p>
          <a:endParaRPr lang="en-US"/>
        </a:p>
      </dgm:t>
    </dgm:pt>
    <dgm:pt modelId="{11EFE59E-7723-42D9-A3F9-C33132A3F410}" type="sibTrans" cxnId="{63125C8C-D97C-40CC-99A7-1A8FA068161C}">
      <dgm:prSet/>
      <dgm:spPr/>
      <dgm:t>
        <a:bodyPr/>
        <a:lstStyle/>
        <a:p>
          <a:endParaRPr lang="en-US"/>
        </a:p>
      </dgm:t>
    </dgm:pt>
    <dgm:pt modelId="{7A3CA693-FCC6-4D64-9F68-13B1E11DB4FB}">
      <dgm:prSet/>
      <dgm:spPr/>
      <dgm:t>
        <a:bodyPr/>
        <a:lstStyle/>
        <a:p>
          <a:r>
            <a:rPr lang="en-US"/>
            <a:t>Observation completed</a:t>
          </a:r>
        </a:p>
      </dgm:t>
    </dgm:pt>
    <dgm:pt modelId="{947EEDC0-B6E5-4ED0-8BB1-F2C449DB2775}" type="parTrans" cxnId="{A7542174-B1EC-4D9D-8E36-65D7BCC407A2}">
      <dgm:prSet/>
      <dgm:spPr/>
      <dgm:t>
        <a:bodyPr/>
        <a:lstStyle/>
        <a:p>
          <a:endParaRPr lang="en-US"/>
        </a:p>
      </dgm:t>
    </dgm:pt>
    <dgm:pt modelId="{BA19898C-1C6B-4788-811E-8A2AE57FDBD0}" type="sibTrans" cxnId="{A7542174-B1EC-4D9D-8E36-65D7BCC407A2}">
      <dgm:prSet/>
      <dgm:spPr/>
      <dgm:t>
        <a:bodyPr/>
        <a:lstStyle/>
        <a:p>
          <a:endParaRPr lang="en-US"/>
        </a:p>
      </dgm:t>
    </dgm:pt>
    <dgm:pt modelId="{6B6C53E7-994C-4754-8FD5-BF941F274EC6}">
      <dgm:prSet/>
      <dgm:spPr/>
      <dgm:t>
        <a:bodyPr/>
        <a:lstStyle/>
        <a:p>
          <a:r>
            <a:rPr lang="en-US"/>
            <a:t>Signature of observing adult</a:t>
          </a:r>
        </a:p>
      </dgm:t>
    </dgm:pt>
    <dgm:pt modelId="{37E9790A-D19F-47FF-A58A-E2FF34B0AFF8}" type="parTrans" cxnId="{2EB43971-C237-48D7-A4EE-C117BE479BEA}">
      <dgm:prSet/>
      <dgm:spPr/>
      <dgm:t>
        <a:bodyPr/>
        <a:lstStyle/>
        <a:p>
          <a:endParaRPr lang="en-US"/>
        </a:p>
      </dgm:t>
    </dgm:pt>
    <dgm:pt modelId="{AF438E6A-EC4A-4D76-84BE-1EDE29CB76DE}" type="sibTrans" cxnId="{2EB43971-C237-48D7-A4EE-C117BE479BEA}">
      <dgm:prSet/>
      <dgm:spPr/>
      <dgm:t>
        <a:bodyPr/>
        <a:lstStyle/>
        <a:p>
          <a:endParaRPr lang="en-US"/>
        </a:p>
      </dgm:t>
    </dgm:pt>
    <dgm:pt modelId="{69A010C0-4257-442F-A38A-8A004FEE020E}">
      <dgm:prSet/>
      <dgm:spPr/>
      <dgm:t>
        <a:bodyPr/>
        <a:lstStyle/>
        <a:p>
          <a:r>
            <a:rPr lang="en-US"/>
            <a:t>Adverse effects (Y/N + room for note if yes)</a:t>
          </a:r>
        </a:p>
      </dgm:t>
    </dgm:pt>
    <dgm:pt modelId="{6364DBFC-A790-4AF6-9288-D3856EC12607}" type="parTrans" cxnId="{D417D835-9679-4697-B96A-3F57FA210981}">
      <dgm:prSet/>
      <dgm:spPr/>
      <dgm:t>
        <a:bodyPr/>
        <a:lstStyle/>
        <a:p>
          <a:endParaRPr lang="en-US"/>
        </a:p>
      </dgm:t>
    </dgm:pt>
    <dgm:pt modelId="{F32BAFB2-0078-4B1D-8FD8-B4C05CA9D4D6}" type="sibTrans" cxnId="{D417D835-9679-4697-B96A-3F57FA210981}">
      <dgm:prSet/>
      <dgm:spPr/>
      <dgm:t>
        <a:bodyPr/>
        <a:lstStyle/>
        <a:p>
          <a:endParaRPr lang="en-US"/>
        </a:p>
      </dgm:t>
    </dgm:pt>
    <dgm:pt modelId="{588A2164-DE1C-4080-AF6A-6F0B700CFC5B}">
      <dgm:prSet/>
      <dgm:spPr/>
      <dgm:t>
        <a:bodyPr/>
        <a:lstStyle/>
        <a:p>
          <a:r>
            <a:rPr lang="en-US"/>
            <a:t>Signature of vaccinator, supervisor of LVN</a:t>
          </a:r>
        </a:p>
      </dgm:t>
    </dgm:pt>
    <dgm:pt modelId="{6BD5513A-BD47-442B-8326-3FD9F679E29C}" type="parTrans" cxnId="{79DF1181-EEA7-4660-B191-6B98D26560FA}">
      <dgm:prSet/>
      <dgm:spPr/>
      <dgm:t>
        <a:bodyPr/>
        <a:lstStyle/>
        <a:p>
          <a:endParaRPr lang="en-US"/>
        </a:p>
      </dgm:t>
    </dgm:pt>
    <dgm:pt modelId="{42001F5F-B57E-4DCA-A84D-B0BCA53C37EC}" type="sibTrans" cxnId="{79DF1181-EEA7-4660-B191-6B98D26560FA}">
      <dgm:prSet/>
      <dgm:spPr/>
      <dgm:t>
        <a:bodyPr/>
        <a:lstStyle/>
        <a:p>
          <a:endParaRPr lang="en-US"/>
        </a:p>
      </dgm:t>
    </dgm:pt>
    <dgm:pt modelId="{D521B84F-2C19-4DE0-AA24-206DE0F59F66}">
      <dgm:prSet/>
      <dgm:spPr/>
      <dgm:t>
        <a:bodyPr/>
        <a:lstStyle/>
        <a:p>
          <a:r>
            <a:rPr lang="en-US"/>
            <a:t>A box for additional comments</a:t>
          </a:r>
        </a:p>
      </dgm:t>
    </dgm:pt>
    <dgm:pt modelId="{59D44570-F0B2-4FE1-9078-DB85347CBB6D}" type="parTrans" cxnId="{EBD779C2-9DE2-4CA7-BAE6-E4DA02CA5B70}">
      <dgm:prSet/>
      <dgm:spPr/>
      <dgm:t>
        <a:bodyPr/>
        <a:lstStyle/>
        <a:p>
          <a:endParaRPr lang="en-US"/>
        </a:p>
      </dgm:t>
    </dgm:pt>
    <dgm:pt modelId="{1305A009-7C87-4C03-BFF1-880399689F48}" type="sibTrans" cxnId="{EBD779C2-9DE2-4CA7-BAE6-E4DA02CA5B70}">
      <dgm:prSet/>
      <dgm:spPr/>
      <dgm:t>
        <a:bodyPr/>
        <a:lstStyle/>
        <a:p>
          <a:endParaRPr lang="en-US"/>
        </a:p>
      </dgm:t>
    </dgm:pt>
    <dgm:pt modelId="{3ACB3BB7-7612-494B-8F52-EF8989AED0E3}" type="pres">
      <dgm:prSet presAssocID="{549147B7-73E2-45A5-AEFE-EEF2C22D4EC0}" presName="diagram" presStyleCnt="0">
        <dgm:presLayoutVars>
          <dgm:dir/>
          <dgm:resizeHandles val="exact"/>
        </dgm:presLayoutVars>
      </dgm:prSet>
      <dgm:spPr/>
    </dgm:pt>
    <dgm:pt modelId="{9383F659-A36A-C447-B1FB-F7E65268BA8A}" type="pres">
      <dgm:prSet presAssocID="{45ACF5A1-A301-4B05-9FA4-AE12AD35DE46}" presName="node" presStyleLbl="node1" presStyleIdx="0" presStyleCnt="8">
        <dgm:presLayoutVars>
          <dgm:bulletEnabled val="1"/>
        </dgm:presLayoutVars>
      </dgm:prSet>
      <dgm:spPr/>
    </dgm:pt>
    <dgm:pt modelId="{E7B45745-66A0-3948-AE74-031714F4A0F5}" type="pres">
      <dgm:prSet presAssocID="{C56060C4-D671-49E9-94A9-6180F1CE4194}" presName="sibTrans" presStyleCnt="0"/>
      <dgm:spPr/>
    </dgm:pt>
    <dgm:pt modelId="{F3AA3D86-86DC-D441-A1DF-B4CD06066513}" type="pres">
      <dgm:prSet presAssocID="{12222F84-2DF6-4A87-9D2F-175FE4050F46}" presName="node" presStyleLbl="node1" presStyleIdx="1" presStyleCnt="8">
        <dgm:presLayoutVars>
          <dgm:bulletEnabled val="1"/>
        </dgm:presLayoutVars>
      </dgm:prSet>
      <dgm:spPr/>
    </dgm:pt>
    <dgm:pt modelId="{3EF1C63C-DBA9-2C42-9184-C3A9FA70D780}" type="pres">
      <dgm:prSet presAssocID="{08CD5A2D-DBB7-4303-9FC6-7EE28960D962}" presName="sibTrans" presStyleCnt="0"/>
      <dgm:spPr/>
    </dgm:pt>
    <dgm:pt modelId="{99F756E0-B984-7847-8374-11B5B1031C1A}" type="pres">
      <dgm:prSet presAssocID="{F18B3D5B-3B79-410D-AAEF-F07AE234AD4B}" presName="node" presStyleLbl="node1" presStyleIdx="2" presStyleCnt="8">
        <dgm:presLayoutVars>
          <dgm:bulletEnabled val="1"/>
        </dgm:presLayoutVars>
      </dgm:prSet>
      <dgm:spPr/>
    </dgm:pt>
    <dgm:pt modelId="{BB68C34A-B17E-0243-AE68-0A886102B143}" type="pres">
      <dgm:prSet presAssocID="{7E6CB74A-7319-4C44-B749-8B739F521899}" presName="sibTrans" presStyleCnt="0"/>
      <dgm:spPr/>
    </dgm:pt>
    <dgm:pt modelId="{8BF3A975-1328-2842-8380-B2922ED6CF87}" type="pres">
      <dgm:prSet presAssocID="{06B96B99-B4A7-4AB4-922A-0E73E17D2EED}" presName="node" presStyleLbl="node1" presStyleIdx="3" presStyleCnt="8">
        <dgm:presLayoutVars>
          <dgm:bulletEnabled val="1"/>
        </dgm:presLayoutVars>
      </dgm:prSet>
      <dgm:spPr/>
    </dgm:pt>
    <dgm:pt modelId="{6C3808FA-D4EC-E647-944D-696E6E551C5C}" type="pres">
      <dgm:prSet presAssocID="{84739443-E28D-4B15-BA51-86263E546F59}" presName="sibTrans" presStyleCnt="0"/>
      <dgm:spPr/>
    </dgm:pt>
    <dgm:pt modelId="{520C21A5-6145-4A4B-AEBA-DE9C2AE53652}" type="pres">
      <dgm:prSet presAssocID="{15091561-DE8C-4415-BFEF-5AF525D7F725}" presName="node" presStyleLbl="node1" presStyleIdx="4" presStyleCnt="8">
        <dgm:presLayoutVars>
          <dgm:bulletEnabled val="1"/>
        </dgm:presLayoutVars>
      </dgm:prSet>
      <dgm:spPr/>
    </dgm:pt>
    <dgm:pt modelId="{9EC394BA-CDDF-A347-B4EF-1DB47306560D}" type="pres">
      <dgm:prSet presAssocID="{28E18E8E-8D55-4E08-BE7C-BEA33CAE05DD}" presName="sibTrans" presStyleCnt="0"/>
      <dgm:spPr/>
    </dgm:pt>
    <dgm:pt modelId="{C5A43E03-E421-6648-BCFC-3BB25536EEF7}" type="pres">
      <dgm:prSet presAssocID="{7A3CA693-FCC6-4D64-9F68-13B1E11DB4FB}" presName="node" presStyleLbl="node1" presStyleIdx="5" presStyleCnt="8">
        <dgm:presLayoutVars>
          <dgm:bulletEnabled val="1"/>
        </dgm:presLayoutVars>
      </dgm:prSet>
      <dgm:spPr/>
    </dgm:pt>
    <dgm:pt modelId="{7C4FA73F-F3BD-5945-B96F-70A022C3D12B}" type="pres">
      <dgm:prSet presAssocID="{BA19898C-1C6B-4788-811E-8A2AE57FDBD0}" presName="sibTrans" presStyleCnt="0"/>
      <dgm:spPr/>
    </dgm:pt>
    <dgm:pt modelId="{920641FC-4E17-6646-BB0A-6F942323BDE8}" type="pres">
      <dgm:prSet presAssocID="{588A2164-DE1C-4080-AF6A-6F0B700CFC5B}" presName="node" presStyleLbl="node1" presStyleIdx="6" presStyleCnt="8">
        <dgm:presLayoutVars>
          <dgm:bulletEnabled val="1"/>
        </dgm:presLayoutVars>
      </dgm:prSet>
      <dgm:spPr/>
    </dgm:pt>
    <dgm:pt modelId="{99CE3811-895A-8143-9474-F90D380E9F4D}" type="pres">
      <dgm:prSet presAssocID="{42001F5F-B57E-4DCA-A84D-B0BCA53C37EC}" presName="sibTrans" presStyleCnt="0"/>
      <dgm:spPr/>
    </dgm:pt>
    <dgm:pt modelId="{195823AF-5D87-AC46-8E39-F98700544026}" type="pres">
      <dgm:prSet presAssocID="{D521B84F-2C19-4DE0-AA24-206DE0F59F66}" presName="node" presStyleLbl="node1" presStyleIdx="7" presStyleCnt="8">
        <dgm:presLayoutVars>
          <dgm:bulletEnabled val="1"/>
        </dgm:presLayoutVars>
      </dgm:prSet>
      <dgm:spPr/>
    </dgm:pt>
  </dgm:ptLst>
  <dgm:cxnLst>
    <dgm:cxn modelId="{A2831704-7132-4C59-891B-721D4DC0E6CC}" srcId="{549147B7-73E2-45A5-AEFE-EEF2C22D4EC0}" destId="{12222F84-2DF6-4A87-9D2F-175FE4050F46}" srcOrd="1" destOrd="0" parTransId="{E960CB9C-2AAC-4406-A0BD-3A4A92B935AB}" sibTransId="{08CD5A2D-DBB7-4303-9FC6-7EE28960D962}"/>
    <dgm:cxn modelId="{37E8790B-CCED-6B42-8D18-DF894670EBFF}" type="presOf" srcId="{06B96B99-B4A7-4AB4-922A-0E73E17D2EED}" destId="{8BF3A975-1328-2842-8380-B2922ED6CF87}" srcOrd="0" destOrd="0" presId="urn:microsoft.com/office/officeart/2005/8/layout/default"/>
    <dgm:cxn modelId="{21C58514-A352-7344-96A2-8914BD33E638}" type="presOf" srcId="{7A3CA693-FCC6-4D64-9F68-13B1E11DB4FB}" destId="{C5A43E03-E421-6648-BCFC-3BB25536EEF7}" srcOrd="0" destOrd="0" presId="urn:microsoft.com/office/officeart/2005/8/layout/default"/>
    <dgm:cxn modelId="{F5C55333-00A2-9547-8A5B-4263E0F446F5}" type="presOf" srcId="{15091561-DE8C-4415-BFEF-5AF525D7F725}" destId="{520C21A5-6145-4A4B-AEBA-DE9C2AE53652}" srcOrd="0" destOrd="0" presId="urn:microsoft.com/office/officeart/2005/8/layout/default"/>
    <dgm:cxn modelId="{D417D835-9679-4697-B96A-3F57FA210981}" srcId="{7A3CA693-FCC6-4D64-9F68-13B1E11DB4FB}" destId="{69A010C0-4257-442F-A38A-8A004FEE020E}" srcOrd="1" destOrd="0" parTransId="{6364DBFC-A790-4AF6-9288-D3856EC12607}" sibTransId="{F32BAFB2-0078-4B1D-8FD8-B4C05CA9D4D6}"/>
    <dgm:cxn modelId="{E9611939-B8E0-094E-9B70-3D17AA50CA9D}" type="presOf" srcId="{69A010C0-4257-442F-A38A-8A004FEE020E}" destId="{C5A43E03-E421-6648-BCFC-3BB25536EEF7}" srcOrd="0" destOrd="2" presId="urn:microsoft.com/office/officeart/2005/8/layout/default"/>
    <dgm:cxn modelId="{06A8305B-E05D-4873-8B89-8F3AB3970267}" srcId="{549147B7-73E2-45A5-AEFE-EEF2C22D4EC0}" destId="{15091561-DE8C-4415-BFEF-5AF525D7F725}" srcOrd="4" destOrd="0" parTransId="{14D3C73E-56BD-416E-90D5-4A825C891807}" sibTransId="{28E18E8E-8D55-4E08-BE7C-BEA33CAE05DD}"/>
    <dgm:cxn modelId="{BB57025C-CB5D-AE4D-82F4-201BC1906581}" type="presOf" srcId="{45ACF5A1-A301-4B05-9FA4-AE12AD35DE46}" destId="{9383F659-A36A-C447-B1FB-F7E65268BA8A}" srcOrd="0" destOrd="0" presId="urn:microsoft.com/office/officeart/2005/8/layout/default"/>
    <dgm:cxn modelId="{45B94E61-38E0-6F49-9C14-738249556395}" type="presOf" srcId="{F18B3D5B-3B79-410D-AAEF-F07AE234AD4B}" destId="{99F756E0-B984-7847-8374-11B5B1031C1A}" srcOrd="0" destOrd="0" presId="urn:microsoft.com/office/officeart/2005/8/layout/default"/>
    <dgm:cxn modelId="{FCD8B66B-04A0-4848-B060-BB104C4D69B4}" type="presOf" srcId="{D521B84F-2C19-4DE0-AA24-206DE0F59F66}" destId="{195823AF-5D87-AC46-8E39-F98700544026}" srcOrd="0" destOrd="0" presId="urn:microsoft.com/office/officeart/2005/8/layout/default"/>
    <dgm:cxn modelId="{CF38C54E-5D57-4B5D-895C-0F4E50EF9507}" srcId="{15091561-DE8C-4415-BFEF-5AF525D7F725}" destId="{9241A5CB-0574-40DC-9D41-924C40F3BCF5}" srcOrd="0" destOrd="0" parTransId="{F5B9E1ED-76EF-4677-B5C2-510F1778D1F2}" sibTransId="{CA53FBB3-FCBD-4237-B558-CE708438DC3D}"/>
    <dgm:cxn modelId="{2EB43971-C237-48D7-A4EE-C117BE479BEA}" srcId="{7A3CA693-FCC6-4D64-9F68-13B1E11DB4FB}" destId="{6B6C53E7-994C-4754-8FD5-BF941F274EC6}" srcOrd="0" destOrd="0" parTransId="{37E9790A-D19F-47FF-A58A-E2FF34B0AFF8}" sibTransId="{AF438E6A-EC4A-4D76-84BE-1EDE29CB76DE}"/>
    <dgm:cxn modelId="{A7542174-B1EC-4D9D-8E36-65D7BCC407A2}" srcId="{549147B7-73E2-45A5-AEFE-EEF2C22D4EC0}" destId="{7A3CA693-FCC6-4D64-9F68-13B1E11DB4FB}" srcOrd="5" destOrd="0" parTransId="{947EEDC0-B6E5-4ED0-8BB1-F2C449DB2775}" sibTransId="{BA19898C-1C6B-4788-811E-8A2AE57FDBD0}"/>
    <dgm:cxn modelId="{79DF1181-EEA7-4660-B191-6B98D26560FA}" srcId="{549147B7-73E2-45A5-AEFE-EEF2C22D4EC0}" destId="{588A2164-DE1C-4080-AF6A-6F0B700CFC5B}" srcOrd="6" destOrd="0" parTransId="{6BD5513A-BD47-442B-8326-3FD9F679E29C}" sibTransId="{42001F5F-B57E-4DCA-A84D-B0BCA53C37EC}"/>
    <dgm:cxn modelId="{82AF0983-2A2E-4518-A735-A7B5E5DBBE1A}" srcId="{549147B7-73E2-45A5-AEFE-EEF2C22D4EC0}" destId="{06B96B99-B4A7-4AB4-922A-0E73E17D2EED}" srcOrd="3" destOrd="0" parTransId="{1B194EA0-0685-47DA-A52A-562C9456A45A}" sibTransId="{84739443-E28D-4B15-BA51-86263E546F59}"/>
    <dgm:cxn modelId="{63125C8C-D97C-40CC-99A7-1A8FA068161C}" srcId="{15091561-DE8C-4415-BFEF-5AF525D7F725}" destId="{70875315-8C76-4797-914B-FFD6F92A0001}" srcOrd="1" destOrd="0" parTransId="{6364F027-2E30-4B60-8C74-EBF0768EAC58}" sibTransId="{11EFE59E-7723-42D9-A3F9-C33132A3F410}"/>
    <dgm:cxn modelId="{A2C14D94-42C9-4EDD-A520-FA758AB09B2B}" srcId="{549147B7-73E2-45A5-AEFE-EEF2C22D4EC0}" destId="{45ACF5A1-A301-4B05-9FA4-AE12AD35DE46}" srcOrd="0" destOrd="0" parTransId="{10F46618-A82A-40F3-82CE-1F44EE25AF5E}" sibTransId="{C56060C4-D671-49E9-94A9-6180F1CE4194}"/>
    <dgm:cxn modelId="{8F6B6A9B-3ED3-8F49-B3A4-77A77C112D36}" type="presOf" srcId="{70875315-8C76-4797-914B-FFD6F92A0001}" destId="{520C21A5-6145-4A4B-AEBA-DE9C2AE53652}" srcOrd="0" destOrd="2" presId="urn:microsoft.com/office/officeart/2005/8/layout/default"/>
    <dgm:cxn modelId="{A22088AE-1BB0-074B-BB2B-FE73393AD16B}" type="presOf" srcId="{12222F84-2DF6-4A87-9D2F-175FE4050F46}" destId="{F3AA3D86-86DC-D441-A1DF-B4CD06066513}" srcOrd="0" destOrd="0" presId="urn:microsoft.com/office/officeart/2005/8/layout/default"/>
    <dgm:cxn modelId="{6FCD7ABA-5058-AD46-94BC-3B3FFC343BBA}" type="presOf" srcId="{6B6C53E7-994C-4754-8FD5-BF941F274EC6}" destId="{C5A43E03-E421-6648-BCFC-3BB25536EEF7}" srcOrd="0" destOrd="1" presId="urn:microsoft.com/office/officeart/2005/8/layout/default"/>
    <dgm:cxn modelId="{F1FAB5BE-D316-4FEC-B938-132DB55421E2}" srcId="{549147B7-73E2-45A5-AEFE-EEF2C22D4EC0}" destId="{F18B3D5B-3B79-410D-AAEF-F07AE234AD4B}" srcOrd="2" destOrd="0" parTransId="{B6552C82-7B2C-47F0-AFC3-CE4D47AB15F5}" sibTransId="{7E6CB74A-7319-4C44-B749-8B739F521899}"/>
    <dgm:cxn modelId="{EBD779C2-9DE2-4CA7-BAE6-E4DA02CA5B70}" srcId="{549147B7-73E2-45A5-AEFE-EEF2C22D4EC0}" destId="{D521B84F-2C19-4DE0-AA24-206DE0F59F66}" srcOrd="7" destOrd="0" parTransId="{59D44570-F0B2-4FE1-9078-DB85347CBB6D}" sibTransId="{1305A009-7C87-4C03-BFF1-880399689F48}"/>
    <dgm:cxn modelId="{4E8B45DA-4465-3B4B-AE77-564B9EC960AC}" type="presOf" srcId="{588A2164-DE1C-4080-AF6A-6F0B700CFC5B}" destId="{920641FC-4E17-6646-BB0A-6F942323BDE8}" srcOrd="0" destOrd="0" presId="urn:microsoft.com/office/officeart/2005/8/layout/default"/>
    <dgm:cxn modelId="{2E5E2FE1-6FB2-5D48-B3FF-735DD204CCAF}" type="presOf" srcId="{9241A5CB-0574-40DC-9D41-924C40F3BCF5}" destId="{520C21A5-6145-4A4B-AEBA-DE9C2AE53652}" srcOrd="0" destOrd="1" presId="urn:microsoft.com/office/officeart/2005/8/layout/default"/>
    <dgm:cxn modelId="{7AD69BE8-9B0A-3C41-B52D-E606E8CC4B33}" type="presOf" srcId="{549147B7-73E2-45A5-AEFE-EEF2C22D4EC0}" destId="{3ACB3BB7-7612-494B-8F52-EF8989AED0E3}" srcOrd="0" destOrd="0" presId="urn:microsoft.com/office/officeart/2005/8/layout/default"/>
    <dgm:cxn modelId="{D0585F01-7BF4-C945-8C5F-EF0D6AC6D42E}" type="presParOf" srcId="{3ACB3BB7-7612-494B-8F52-EF8989AED0E3}" destId="{9383F659-A36A-C447-B1FB-F7E65268BA8A}" srcOrd="0" destOrd="0" presId="urn:microsoft.com/office/officeart/2005/8/layout/default"/>
    <dgm:cxn modelId="{FCAAFDDE-B892-2B4F-9F7D-E0DCBE883090}" type="presParOf" srcId="{3ACB3BB7-7612-494B-8F52-EF8989AED0E3}" destId="{E7B45745-66A0-3948-AE74-031714F4A0F5}" srcOrd="1" destOrd="0" presId="urn:microsoft.com/office/officeart/2005/8/layout/default"/>
    <dgm:cxn modelId="{8ABC7D69-12FB-B648-B6EB-990BDE2779CC}" type="presParOf" srcId="{3ACB3BB7-7612-494B-8F52-EF8989AED0E3}" destId="{F3AA3D86-86DC-D441-A1DF-B4CD06066513}" srcOrd="2" destOrd="0" presId="urn:microsoft.com/office/officeart/2005/8/layout/default"/>
    <dgm:cxn modelId="{47A98488-32C4-FC4B-B6A6-6BF95830FA71}" type="presParOf" srcId="{3ACB3BB7-7612-494B-8F52-EF8989AED0E3}" destId="{3EF1C63C-DBA9-2C42-9184-C3A9FA70D780}" srcOrd="3" destOrd="0" presId="urn:microsoft.com/office/officeart/2005/8/layout/default"/>
    <dgm:cxn modelId="{00BAAE05-81E6-C246-AF32-F1C7EEAC286F}" type="presParOf" srcId="{3ACB3BB7-7612-494B-8F52-EF8989AED0E3}" destId="{99F756E0-B984-7847-8374-11B5B1031C1A}" srcOrd="4" destOrd="0" presId="urn:microsoft.com/office/officeart/2005/8/layout/default"/>
    <dgm:cxn modelId="{E3B144DD-A67A-4748-9D1D-E101A6E074AE}" type="presParOf" srcId="{3ACB3BB7-7612-494B-8F52-EF8989AED0E3}" destId="{BB68C34A-B17E-0243-AE68-0A886102B143}" srcOrd="5" destOrd="0" presId="urn:microsoft.com/office/officeart/2005/8/layout/default"/>
    <dgm:cxn modelId="{8B827990-3D94-604E-B281-827C6C472065}" type="presParOf" srcId="{3ACB3BB7-7612-494B-8F52-EF8989AED0E3}" destId="{8BF3A975-1328-2842-8380-B2922ED6CF87}" srcOrd="6" destOrd="0" presId="urn:microsoft.com/office/officeart/2005/8/layout/default"/>
    <dgm:cxn modelId="{4F64768E-9363-7943-8B3E-7EF883C863D4}" type="presParOf" srcId="{3ACB3BB7-7612-494B-8F52-EF8989AED0E3}" destId="{6C3808FA-D4EC-E647-944D-696E6E551C5C}" srcOrd="7" destOrd="0" presId="urn:microsoft.com/office/officeart/2005/8/layout/default"/>
    <dgm:cxn modelId="{461D1073-3CB6-1D44-BDCD-427FE4775808}" type="presParOf" srcId="{3ACB3BB7-7612-494B-8F52-EF8989AED0E3}" destId="{520C21A5-6145-4A4B-AEBA-DE9C2AE53652}" srcOrd="8" destOrd="0" presId="urn:microsoft.com/office/officeart/2005/8/layout/default"/>
    <dgm:cxn modelId="{489E2E28-5B68-6141-BA39-F5CD208142CF}" type="presParOf" srcId="{3ACB3BB7-7612-494B-8F52-EF8989AED0E3}" destId="{9EC394BA-CDDF-A347-B4EF-1DB47306560D}" srcOrd="9" destOrd="0" presId="urn:microsoft.com/office/officeart/2005/8/layout/default"/>
    <dgm:cxn modelId="{7B854347-7E7C-9944-AA63-47A1303B3716}" type="presParOf" srcId="{3ACB3BB7-7612-494B-8F52-EF8989AED0E3}" destId="{C5A43E03-E421-6648-BCFC-3BB25536EEF7}" srcOrd="10" destOrd="0" presId="urn:microsoft.com/office/officeart/2005/8/layout/default"/>
    <dgm:cxn modelId="{BFE31476-6464-B348-B517-31959FDF2B78}" type="presParOf" srcId="{3ACB3BB7-7612-494B-8F52-EF8989AED0E3}" destId="{7C4FA73F-F3BD-5945-B96F-70A022C3D12B}" srcOrd="11" destOrd="0" presId="urn:microsoft.com/office/officeart/2005/8/layout/default"/>
    <dgm:cxn modelId="{17EA1082-6913-DD4D-9727-0BC937C544A9}" type="presParOf" srcId="{3ACB3BB7-7612-494B-8F52-EF8989AED0E3}" destId="{920641FC-4E17-6646-BB0A-6F942323BDE8}" srcOrd="12" destOrd="0" presId="urn:microsoft.com/office/officeart/2005/8/layout/default"/>
    <dgm:cxn modelId="{E8055011-2E67-E745-823F-82A9EF518BF5}" type="presParOf" srcId="{3ACB3BB7-7612-494B-8F52-EF8989AED0E3}" destId="{99CE3811-895A-8143-9474-F90D380E9F4D}" srcOrd="13" destOrd="0" presId="urn:microsoft.com/office/officeart/2005/8/layout/default"/>
    <dgm:cxn modelId="{8A4D92DF-6362-EB4B-87E5-74367A53362B}" type="presParOf" srcId="{3ACB3BB7-7612-494B-8F52-EF8989AED0E3}" destId="{195823AF-5D87-AC46-8E39-F98700544026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3F659-A36A-C447-B1FB-F7E65268BA8A}">
      <dsp:nvSpPr>
        <dsp:cNvPr id="0" name=""/>
        <dsp:cNvSpPr/>
      </dsp:nvSpPr>
      <dsp:spPr>
        <a:xfrm>
          <a:off x="3288" y="293962"/>
          <a:ext cx="2608697" cy="156521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Student information</a:t>
          </a:r>
        </a:p>
      </dsp:txBody>
      <dsp:txXfrm>
        <a:off x="3288" y="293962"/>
        <a:ext cx="2608697" cy="1565218"/>
      </dsp:txXfrm>
    </dsp:sp>
    <dsp:sp modelId="{F3AA3D86-86DC-D441-A1DF-B4CD06066513}">
      <dsp:nvSpPr>
        <dsp:cNvPr id="0" name=""/>
        <dsp:cNvSpPr/>
      </dsp:nvSpPr>
      <dsp:spPr>
        <a:xfrm>
          <a:off x="2872855" y="293962"/>
          <a:ext cx="2608697" cy="156521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54229"/>
                <a:satOff val="-13465"/>
                <a:lumOff val="1272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54229"/>
                <a:satOff val="-13465"/>
                <a:lumOff val="1272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54229"/>
                <a:satOff val="-13465"/>
                <a:lumOff val="1272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Date vaccine administered</a:t>
          </a:r>
        </a:p>
      </dsp:txBody>
      <dsp:txXfrm>
        <a:off x="2872855" y="293962"/>
        <a:ext cx="2608697" cy="1565218"/>
      </dsp:txXfrm>
    </dsp:sp>
    <dsp:sp modelId="{99F756E0-B984-7847-8374-11B5B1031C1A}">
      <dsp:nvSpPr>
        <dsp:cNvPr id="0" name=""/>
        <dsp:cNvSpPr/>
      </dsp:nvSpPr>
      <dsp:spPr>
        <a:xfrm>
          <a:off x="5742423" y="293962"/>
          <a:ext cx="2608697" cy="156521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08457"/>
                <a:satOff val="-26931"/>
                <a:lumOff val="2544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08457"/>
                <a:satOff val="-26931"/>
                <a:lumOff val="2544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08457"/>
                <a:satOff val="-26931"/>
                <a:lumOff val="2544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Vaccine type, lot, manufacturer</a:t>
          </a:r>
        </a:p>
      </dsp:txBody>
      <dsp:txXfrm>
        <a:off x="5742423" y="293962"/>
        <a:ext cx="2608697" cy="1565218"/>
      </dsp:txXfrm>
    </dsp:sp>
    <dsp:sp modelId="{8BF3A975-1328-2842-8380-B2922ED6CF87}">
      <dsp:nvSpPr>
        <dsp:cNvPr id="0" name=""/>
        <dsp:cNvSpPr/>
      </dsp:nvSpPr>
      <dsp:spPr>
        <a:xfrm>
          <a:off x="8611990" y="293962"/>
          <a:ext cx="2608697" cy="156521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62686"/>
                <a:satOff val="-40396"/>
                <a:lumOff val="381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62686"/>
                <a:satOff val="-40396"/>
                <a:lumOff val="381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62686"/>
                <a:satOff val="-40396"/>
                <a:lumOff val="381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Site (left or right deltoid)</a:t>
          </a:r>
        </a:p>
      </dsp:txBody>
      <dsp:txXfrm>
        <a:off x="8611990" y="293962"/>
        <a:ext cx="2608697" cy="1565218"/>
      </dsp:txXfrm>
    </dsp:sp>
    <dsp:sp modelId="{520C21A5-6145-4A4B-AEBA-DE9C2AE53652}">
      <dsp:nvSpPr>
        <dsp:cNvPr id="0" name=""/>
        <dsp:cNvSpPr/>
      </dsp:nvSpPr>
      <dsp:spPr>
        <a:xfrm>
          <a:off x="3288" y="2120051"/>
          <a:ext cx="2608697" cy="156521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16915"/>
                <a:satOff val="-53862"/>
                <a:lumOff val="508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16915"/>
                <a:satOff val="-53862"/>
                <a:lumOff val="508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16915"/>
                <a:satOff val="-53862"/>
                <a:lumOff val="508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Vaccine Information Statement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Date on statement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Date given to student or parent</a:t>
          </a:r>
        </a:p>
      </dsp:txBody>
      <dsp:txXfrm>
        <a:off x="3288" y="2120051"/>
        <a:ext cx="2608697" cy="1565218"/>
      </dsp:txXfrm>
    </dsp:sp>
    <dsp:sp modelId="{C5A43E03-E421-6648-BCFC-3BB25536EEF7}">
      <dsp:nvSpPr>
        <dsp:cNvPr id="0" name=""/>
        <dsp:cNvSpPr/>
      </dsp:nvSpPr>
      <dsp:spPr>
        <a:xfrm>
          <a:off x="2872855" y="2120051"/>
          <a:ext cx="2608697" cy="156521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62686"/>
                <a:satOff val="-40396"/>
                <a:lumOff val="381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62686"/>
                <a:satOff val="-40396"/>
                <a:lumOff val="381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62686"/>
                <a:satOff val="-40396"/>
                <a:lumOff val="381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Observation completed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Signature of observing adult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Adverse effects (Y/N + room for note if yes)</a:t>
          </a:r>
        </a:p>
      </dsp:txBody>
      <dsp:txXfrm>
        <a:off x="2872855" y="2120051"/>
        <a:ext cx="2608697" cy="1565218"/>
      </dsp:txXfrm>
    </dsp:sp>
    <dsp:sp modelId="{920641FC-4E17-6646-BB0A-6F942323BDE8}">
      <dsp:nvSpPr>
        <dsp:cNvPr id="0" name=""/>
        <dsp:cNvSpPr/>
      </dsp:nvSpPr>
      <dsp:spPr>
        <a:xfrm>
          <a:off x="5742423" y="2120051"/>
          <a:ext cx="2608697" cy="156521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08457"/>
                <a:satOff val="-26931"/>
                <a:lumOff val="2544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108457"/>
                <a:satOff val="-26931"/>
                <a:lumOff val="2544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108457"/>
                <a:satOff val="-26931"/>
                <a:lumOff val="2544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Signature of vaccinator, supervisor of LVN</a:t>
          </a:r>
        </a:p>
      </dsp:txBody>
      <dsp:txXfrm>
        <a:off x="5742423" y="2120051"/>
        <a:ext cx="2608697" cy="1565218"/>
      </dsp:txXfrm>
    </dsp:sp>
    <dsp:sp modelId="{195823AF-5D87-AC46-8E39-F98700544026}">
      <dsp:nvSpPr>
        <dsp:cNvPr id="0" name=""/>
        <dsp:cNvSpPr/>
      </dsp:nvSpPr>
      <dsp:spPr>
        <a:xfrm>
          <a:off x="8611990" y="2120051"/>
          <a:ext cx="2608697" cy="156521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54229"/>
                <a:satOff val="-13465"/>
                <a:lumOff val="1272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54229"/>
                <a:satOff val="-13465"/>
                <a:lumOff val="1272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54229"/>
                <a:satOff val="-13465"/>
                <a:lumOff val="1272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 box for additional comments</a:t>
          </a:r>
        </a:p>
      </dsp:txBody>
      <dsp:txXfrm>
        <a:off x="8611990" y="2120051"/>
        <a:ext cx="2608697" cy="1565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E8A1-6DA8-4496-BCE8-03ED561CC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760"/>
            <a:ext cx="10515600" cy="2890202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24CCC-3D44-4BB5-AA35-A21607EF6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06150"/>
            <a:ext cx="10515600" cy="24834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F80F6-1855-44E9-BA95-5E00A06E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D7FFD-570A-4968-B943-AF87BB6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CE6A8-0665-4714-B241-6AFBA8C6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44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26EC-DC54-4882-9D58-F201EA25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04E7C-4CBA-49AF-B24C-1A1FF51C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3C727-C0C7-4BBA-9CF5-6C1FAC76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3986-C5B4-4956-AC6F-4F36186B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5F941-E847-4C51-97D6-21066B26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5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338D2-D9EE-4B67-97C1-08ABD5745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53848" y="365125"/>
            <a:ext cx="3999952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B1422-6C1E-4422-80E8-34B0092FB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626546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8B53C-3084-4BC0-A80E-DB41C04C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BFDE-DC70-4A6E-90B8-337FC472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578F-39AE-4F6F-9614-32EF672E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5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A8A8-ECDA-4018-ABB4-CC22892B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0AE7C-51AF-4F0E-B5A3-8C7E1026C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28C09-A717-49AB-B60E-433BC469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A47A-6E5A-4754-8B43-9CE55616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CA1EB-7AC7-4F86-90C0-AA980D8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56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5957-C46F-4F17-BC8C-6507E676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760"/>
            <a:ext cx="10515600" cy="382786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9661B-6633-4C8B-8B9C-E514DF851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43817"/>
            <a:ext cx="10515600" cy="16458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274BF-C1CD-4709-B0A0-E9407DB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B94-0A5B-4B56-B0B1-1FF5580A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668A-35AE-4CDF-AC4C-2BEEA9EE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11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F1FD-0E96-4963-9F09-92861572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9E5F0-B650-4AFF-B90E-23B37868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0876"/>
            <a:ext cx="5181600" cy="42360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1747B-302D-476E-8F4F-E4B114C66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0876"/>
            <a:ext cx="5181600" cy="4236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577D-22F7-4958-BB3D-6C9265EA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5B46-A8FB-4683-9618-3F6E0738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87BD-93E9-4181-9D7F-940C3E17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34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63D79-FA27-4567-9032-AF722733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7C1BF-703F-4992-BB0C-EB1E579C7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1823"/>
            <a:ext cx="5157787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2FCE1-6DC0-43B5-8016-89FD4AF5A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54741"/>
            <a:ext cx="5157787" cy="32349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FED7A-67D0-43CC-889A-25F884964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1823"/>
            <a:ext cx="5183188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1C176-48F2-44EC-B3A2-A144403D5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54741"/>
            <a:ext cx="5183188" cy="3234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187B8-AC48-4FE7-8658-8A31E373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AB465-E22E-45DC-89C9-406121BC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9D1CF-F964-4405-8677-5F9E2A02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1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453-DD0F-41C0-8F4A-5DC343F5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4E6313-506F-4456-B3D9-D9655538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26068-7707-41EC-93EF-A24CAF8F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C8A3C-8C01-4039-B47B-57D8497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91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92633-8C77-419D-B24D-2B3D44DB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149D59-0A88-4A14-A740-4CCD9B52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3DEF9-802F-444E-92D2-397862E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4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3C20-3881-4F15-94F7-9D7B9F9E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8F40F-6C2A-48EC-8F16-DA179A1D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638" y="457201"/>
            <a:ext cx="5800749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36B7E-D33D-48C7-97AC-5C0D9874F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4343400" cy="2211387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49BC5-FF58-463A-B4FA-F0F912F1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072D7-4A2A-407F-A084-6AE8DD00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4C41C-C368-475C-BDC1-DC5B29C7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88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67B0-865B-44ED-9DFE-36C73B0C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3C5CF7-138A-437C-9E0A-FF4179970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61462" y="457201"/>
            <a:ext cx="5793925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17822-7770-4117-96A2-8D2FF0A01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4424"/>
            <a:ext cx="4343400" cy="2204564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95030-39C7-4814-A766-1A3E094E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F02CD-DC87-47B6-96C4-F6470B1D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FF531-02C2-4C1D-A692-70403780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3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818BD-D734-48A1-8CC0-609D11E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D215A-D2A1-4903-A905-F8B06EF41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0875"/>
            <a:ext cx="10515600" cy="423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88A-7A1D-4AA1-8536-28DC13DB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66A6-3C10-4AB8-86A1-BB1F0CDA7EFE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E925-0C4B-4BAE-9799-3A9D46D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AD54-E5C5-4D48-8592-BB22F0A85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0201-1C40-4B39-813D-5CD9493BAE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6" r:id="rId6"/>
    <p:sldLayoutId id="2147483811" r:id="rId7"/>
    <p:sldLayoutId id="2147483812" r:id="rId8"/>
    <p:sldLayoutId id="2147483813" r:id="rId9"/>
    <p:sldLayoutId id="2147483815" r:id="rId10"/>
    <p:sldLayoutId id="214748381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5400" kern="1200" smtClean="0">
          <a:gradFill>
            <a:gsLst>
              <a:gs pos="100000">
                <a:schemeClr val="tx2"/>
              </a:gs>
              <a:gs pos="0">
                <a:schemeClr val="accent1"/>
              </a:gs>
            </a:gsLst>
            <a:lin ang="0" scaled="1"/>
          </a:gradFill>
          <a:latin typeface="Aharoni" panose="02010803020104030203" pitchFamily="2" charset="-79"/>
          <a:ea typeface="+mn-ea"/>
          <a:cs typeface="Angsana New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1">
            <a:extLst>
              <a:ext uri="{FF2B5EF4-FFF2-40B4-BE49-F238E27FC236}">
                <a16:creationId xmlns:a16="http://schemas.microsoft.com/office/drawing/2014/main" id="{7D8A8D11-DB51-43C0-8618-65C820DB4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A0E09F-F8E8-62CC-5740-A9A3E3AA1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235" y="659527"/>
            <a:ext cx="5632560" cy="2769473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 dirty="0"/>
              <a:t>Reimbursement for Immunization Activities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3202B-0144-1F8D-BFFC-D698DB4BF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232" y="3657600"/>
            <a:ext cx="5664563" cy="24238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Sacramento City Unified School District</a:t>
            </a:r>
          </a:p>
          <a:p>
            <a:pPr>
              <a:lnSpc>
                <a:spcPct val="100000"/>
              </a:lnSpc>
            </a:pPr>
            <a:r>
              <a:rPr lang="en-US" dirty="0"/>
              <a:t>September 12, 2022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1800" dirty="0"/>
              <a:t>Sacramento County Office of Education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Funding Sustainability Project</a:t>
            </a:r>
          </a:p>
          <a:p>
            <a:pPr>
              <a:lnSpc>
                <a:spcPct val="100000"/>
              </a:lnSpc>
            </a:pPr>
            <a:endParaRPr lang="en-US" sz="1700" dirty="0"/>
          </a:p>
          <a:p>
            <a:pPr>
              <a:lnSpc>
                <a:spcPct val="100000"/>
              </a:lnSpc>
            </a:pPr>
            <a:endParaRPr lang="en-US" sz="1700" dirty="0"/>
          </a:p>
          <a:p>
            <a:pPr>
              <a:lnSpc>
                <a:spcPct val="100000"/>
              </a:lnSpc>
            </a:pPr>
            <a:endParaRPr lang="en-US" sz="1700" dirty="0"/>
          </a:p>
          <a:p>
            <a:pPr>
              <a:lnSpc>
                <a:spcPct val="100000"/>
              </a:lnSpc>
            </a:pPr>
            <a:endParaRPr lang="en-US" sz="1700" dirty="0"/>
          </a:p>
        </p:txBody>
      </p:sp>
      <p:pic>
        <p:nvPicPr>
          <p:cNvPr id="4" name="Picture 3" descr="No image&#10;&#10;Description automatically generated with medium confidence">
            <a:extLst>
              <a:ext uri="{FF2B5EF4-FFF2-40B4-BE49-F238E27FC236}">
                <a16:creationId xmlns:a16="http://schemas.microsoft.com/office/drawing/2014/main" id="{B75170BD-888F-940F-5CEC-4E6BD99DBD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74" r="23445"/>
          <a:stretch/>
        </p:blipFill>
        <p:spPr>
          <a:xfrm>
            <a:off x="6450675" y="596644"/>
            <a:ext cx="5106091" cy="566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5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E09F-F8E8-62CC-5740-A9A3E3AA1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8497" y="596643"/>
            <a:ext cx="4988916" cy="127221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200" dirty="0"/>
              <a:t>Documenting Vaccine Counseling Documentation Requirements</a:t>
            </a:r>
            <a:endParaRPr lang="en-US" sz="3200" kern="1200" dirty="0">
              <a:gradFill>
                <a:gsLst>
                  <a:gs pos="100000">
                    <a:schemeClr val="tx2"/>
                  </a:gs>
                  <a:gs pos="0">
                    <a:schemeClr val="accent1"/>
                  </a:gs>
                </a:gsLst>
                <a:lin ang="0" scaled="1"/>
              </a:gradFill>
              <a:latin typeface="Aharoni" panose="02010803020104030203" pitchFamily="2" charset="-79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3202B-0144-1F8D-BFFC-D698DB4BF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8497" y="2285629"/>
            <a:ext cx="5857703" cy="397572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Date of service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Student information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Name of district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Name of practitioner providing the service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Nature, extent and units of service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Place of service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Case note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300" dirty="0"/>
          </a:p>
        </p:txBody>
      </p:sp>
      <p:pic>
        <p:nvPicPr>
          <p:cNvPr id="4" name="Picture 3" descr="No image&#10;&#10;Description automatically generated with medium confidence">
            <a:extLst>
              <a:ext uri="{FF2B5EF4-FFF2-40B4-BE49-F238E27FC236}">
                <a16:creationId xmlns:a16="http://schemas.microsoft.com/office/drawing/2014/main" id="{B75170BD-888F-940F-5CEC-4E6BD99DBD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69" r="23040"/>
          <a:stretch/>
        </p:blipFill>
        <p:spPr>
          <a:xfrm>
            <a:off x="594359" y="596643"/>
            <a:ext cx="4459779" cy="565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232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E09F-F8E8-62CC-5740-A9A3E3AA1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885" y="659526"/>
            <a:ext cx="9543010" cy="1052683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Other Requirements for Vaccine Administration </a:t>
            </a:r>
            <a:br>
              <a:rPr lang="en-US" sz="3200" dirty="0"/>
            </a:br>
            <a:r>
              <a:rPr lang="en-US" sz="3200" dirty="0"/>
              <a:t>and Vaccine Counseling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B53BCC-0690-43B2-CC40-F6FD7C66FB65}"/>
              </a:ext>
            </a:extLst>
          </p:cNvPr>
          <p:cNvSpPr txBox="1"/>
          <p:nvPr/>
        </p:nvSpPr>
        <p:spPr>
          <a:xfrm>
            <a:off x="1484533" y="1960302"/>
            <a:ext cx="3852238" cy="375487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u="sng" dirty="0"/>
              <a:t>Other Health Coverage </a:t>
            </a:r>
            <a:r>
              <a:rPr lang="en-US" sz="2200" dirty="0"/>
              <a:t>must be billed prior to billing Medi-Cal. 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A028DC-88FD-16AA-F865-60218FCC06F7}"/>
              </a:ext>
            </a:extLst>
          </p:cNvPr>
          <p:cNvSpPr txBox="1"/>
          <p:nvPr/>
        </p:nvSpPr>
        <p:spPr>
          <a:xfrm>
            <a:off x="6306458" y="1944914"/>
            <a:ext cx="4401009" cy="381642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u="sng" dirty="0"/>
              <a:t>Parental Consent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Parental consent it not required to bill Medi-Cal for EPSDT (non-IEP services because consent it provided in the application process).</a:t>
            </a:r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 district may have a FERPA-related parental consent requirement that would apply to non-IEP EPSDT services.</a:t>
            </a:r>
          </a:p>
        </p:txBody>
      </p:sp>
    </p:spTree>
    <p:extLst>
      <p:ext uri="{BB962C8B-B14F-4D97-AF65-F5344CB8AC3E}">
        <p14:creationId xmlns:p14="http://schemas.microsoft.com/office/powerpoint/2010/main" val="2439566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EA9CE35-3AA2-6705-B128-A81A9FE0E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Administering Vaccine Program: </a:t>
            </a:r>
            <a:br>
              <a:rPr lang="en-US" sz="3600" dirty="0"/>
            </a:br>
            <a:r>
              <a:rPr lang="en-US" sz="3600" dirty="0"/>
              <a:t>SMAA Activities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BA5C21-1968-8D76-069F-AF56AD11E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0876"/>
            <a:ext cx="5181600" cy="4236086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/>
              <a:t>Activities supporting vaccine administration and vaccine counseling are claimable under SMAA.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Sending out reminders</a:t>
            </a:r>
          </a:p>
          <a:p>
            <a:pPr lvl="1"/>
            <a:r>
              <a:rPr lang="en-US" dirty="0"/>
              <a:t>Scheduling the vaccinations</a:t>
            </a:r>
          </a:p>
          <a:p>
            <a:pPr lvl="1"/>
            <a:r>
              <a:rPr lang="en-US" dirty="0"/>
              <a:t>Entering vaccine data into CAIRS</a:t>
            </a:r>
          </a:p>
          <a:p>
            <a:pPr lvl="1"/>
            <a:r>
              <a:rPr lang="en-US" dirty="0"/>
              <a:t>Submitting annual reports to CAIRS</a:t>
            </a:r>
          </a:p>
          <a:p>
            <a:pPr lvl="1"/>
            <a:r>
              <a:rPr lang="en-US" dirty="0"/>
              <a:t>Retrieving information from CAIRS about a student’s vaccine status, when not done at the time of the vaccination. </a:t>
            </a:r>
          </a:p>
          <a:p>
            <a:pPr lvl="1"/>
            <a:r>
              <a:rPr lang="en-US" dirty="0"/>
              <a:t>Planning and coordinating vaccine events.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AB47351-DF66-7C10-D8D8-9443EB9F3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/>
              <a:t>Activities that are integral to administering the vaccine and are a direct extension of this service, are </a:t>
            </a:r>
            <a:r>
              <a:rPr lang="en-US" u="sng" dirty="0"/>
              <a:t>not </a:t>
            </a:r>
            <a:r>
              <a:rPr lang="en-US" dirty="0"/>
              <a:t>claimable.</a:t>
            </a:r>
          </a:p>
          <a:p>
            <a:r>
              <a:rPr lang="en-US" dirty="0"/>
              <a:t>Examples of non-claimable SMAA activities</a:t>
            </a:r>
          </a:p>
          <a:p>
            <a:pPr lvl="1"/>
            <a:r>
              <a:rPr lang="en-US" dirty="0"/>
              <a:t>Prep activities (reviewing documents, screening student for contraindications and precautious.</a:t>
            </a:r>
          </a:p>
          <a:p>
            <a:pPr lvl="1"/>
            <a:r>
              <a:rPr lang="en-US" dirty="0"/>
              <a:t>Preforming hand and injection site hygiene</a:t>
            </a:r>
          </a:p>
          <a:p>
            <a:pPr lvl="1"/>
            <a:r>
              <a:rPr lang="en-US" dirty="0"/>
              <a:t>Follow up such as 15-minute observations, completing vaccine record and billing form, cleaning up after a vaccine event,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85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E09F-F8E8-62CC-5740-A9A3E3AA1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9898" y="596644"/>
            <a:ext cx="5702531" cy="88302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/>
              <a:t>The Direct Charge Option</a:t>
            </a:r>
            <a:endParaRPr lang="en-US" sz="3200" kern="1200" dirty="0">
              <a:gradFill>
                <a:gsLst>
                  <a:gs pos="100000">
                    <a:schemeClr val="tx2"/>
                  </a:gs>
                  <a:gs pos="0">
                    <a:schemeClr val="accent1"/>
                  </a:gs>
                </a:gsLst>
                <a:lin ang="0" scaled="1"/>
              </a:gradFill>
              <a:latin typeface="Aharoni" panose="02010803020104030203" pitchFamily="2" charset="-79"/>
              <a:ea typeface="+mn-ea"/>
              <a:cs typeface="Angsana New" panose="02020603050405020304" pitchFamily="18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3202B-0144-1F8D-BFFC-D698DB4BF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6116" y="2285629"/>
            <a:ext cx="7250085" cy="397572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SMAA guidelines allow claimable activities to be direct charged. 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Employees who direct charge do </a:t>
            </a:r>
            <a:r>
              <a:rPr lang="en-US" sz="2200" b="1" dirty="0"/>
              <a:t>not</a:t>
            </a:r>
            <a:r>
              <a:rPr lang="en-US" sz="2200" dirty="0"/>
              <a:t> participate in the RMTS.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Instead, they keep a log of all claimable immunization activities performed during the quarter.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At the end of the quarter, the non-federal costs associated with the time spent on these activities is entered into the direct charge page of the SMAA  invoice. 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300" dirty="0"/>
          </a:p>
        </p:txBody>
      </p:sp>
      <p:pic>
        <p:nvPicPr>
          <p:cNvPr id="4" name="Picture 3" descr="No image&#10;&#10;Description automatically generated with medium confidence">
            <a:extLst>
              <a:ext uri="{FF2B5EF4-FFF2-40B4-BE49-F238E27FC236}">
                <a16:creationId xmlns:a16="http://schemas.microsoft.com/office/drawing/2014/main" id="{B75170BD-888F-940F-5CEC-4E6BD99DBD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69" r="23040"/>
          <a:stretch/>
        </p:blipFill>
        <p:spPr>
          <a:xfrm>
            <a:off x="594360" y="596643"/>
            <a:ext cx="3162993" cy="565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215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EA9CE35-3AA2-6705-B128-A81A9FE0E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r>
              <a:rPr lang="en-US" sz="3600" dirty="0"/>
              <a:t>Assessing the Potential Benefit of Direct Charge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BA5C21-1968-8D76-069F-AF56AD11EB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0876"/>
            <a:ext cx="5181600" cy="4236086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The Potential Benefit</a:t>
            </a:r>
            <a:r>
              <a:rPr lang="en-US" dirty="0"/>
              <a:t>:</a:t>
            </a:r>
          </a:p>
          <a:p>
            <a:r>
              <a:rPr lang="en-US" dirty="0"/>
              <a:t>The district is reimbursed the actual cost of these claimable SMAA activities that support the administrative of vaccination programs.</a:t>
            </a:r>
          </a:p>
          <a:p>
            <a:r>
              <a:rPr lang="en-US" dirty="0"/>
              <a:t>At the end of the quarter, the employee’s actual cost of performing these activities is adjusted by the district’s Medi-Cal percentage when entered on the SMAA invoice.</a:t>
            </a:r>
          </a:p>
          <a:p>
            <a:r>
              <a:rPr lang="en-US" dirty="0"/>
              <a:t>The district is reimbursed 50% of the cost.</a:t>
            </a:r>
          </a:p>
          <a:p>
            <a:endParaRPr lang="en-US" sz="22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AB47351-DF66-7C10-D8D8-9443EB9F3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The Potential Downside</a:t>
            </a:r>
            <a:r>
              <a:rPr lang="en-US" dirty="0"/>
              <a:t>:</a:t>
            </a:r>
          </a:p>
          <a:p>
            <a:r>
              <a:rPr lang="en-US" dirty="0"/>
              <a:t>The employee does not participate in the RMTS.</a:t>
            </a:r>
          </a:p>
          <a:p>
            <a:r>
              <a:rPr lang="en-US" dirty="0"/>
              <a:t>The employee must keep a log of their time spent on the claimable SMAA activity. </a:t>
            </a:r>
          </a:p>
          <a:p>
            <a:r>
              <a:rPr lang="en-US" dirty="0"/>
              <a:t>The employee’s salaries and benefits are excluded from the RMTS portion of the invoice. </a:t>
            </a:r>
          </a:p>
        </p:txBody>
      </p:sp>
    </p:spTree>
    <p:extLst>
      <p:ext uri="{BB962C8B-B14F-4D97-AF65-F5344CB8AC3E}">
        <p14:creationId xmlns:p14="http://schemas.microsoft.com/office/powerpoint/2010/main" val="1926604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E09F-F8E8-62CC-5740-A9A3E3AA1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0000" y="266719"/>
            <a:ext cx="4245568" cy="1046691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Foundational Documents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3202B-0144-1F8D-BFFC-D698DB4BF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233" y="1670400"/>
            <a:ext cx="4638567" cy="4225685"/>
          </a:xfrm>
        </p:spPr>
        <p:txBody>
          <a:bodyPr>
            <a:normAutofit lnSpcReduction="10000"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PPL 21-006 Reimbursement of Vaccine Administration and Vaccine Counseling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PPL22-009R LEABOP Reimbursement for EPSDT Screening Services.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Vaccine Administration Record for Children and Teens (Immunization Action Coalition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2003 CMS School-Based Medicaid Administrative Claiming Guide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LEA </a:t>
            </a:r>
            <a:r>
              <a:rPr lang="en-US" sz="2000"/>
              <a:t>Provider Manual </a:t>
            </a:r>
            <a:endParaRPr lang="en-US" sz="2000" dirty="0"/>
          </a:p>
          <a:p>
            <a:pPr>
              <a:lnSpc>
                <a:spcPct val="100000"/>
              </a:lnSpc>
            </a:pPr>
            <a:endParaRPr lang="en-US" sz="1700" dirty="0"/>
          </a:p>
          <a:p>
            <a:pPr>
              <a:lnSpc>
                <a:spcPct val="100000"/>
              </a:lnSpc>
            </a:pPr>
            <a:endParaRPr lang="en-US" sz="1700" dirty="0"/>
          </a:p>
        </p:txBody>
      </p:sp>
      <p:pic>
        <p:nvPicPr>
          <p:cNvPr id="4" name="Picture 3" descr="No image&#10;&#10;Description automatically generated with medium confidence">
            <a:extLst>
              <a:ext uri="{FF2B5EF4-FFF2-40B4-BE49-F238E27FC236}">
                <a16:creationId xmlns:a16="http://schemas.microsoft.com/office/drawing/2014/main" id="{B75170BD-888F-940F-5CEC-4E6BD99DBD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74" r="23445"/>
          <a:stretch/>
        </p:blipFill>
        <p:spPr>
          <a:xfrm>
            <a:off x="6096001" y="596644"/>
            <a:ext cx="5492766" cy="566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76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E09F-F8E8-62CC-5740-A9A3E3AA1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659527"/>
            <a:ext cx="4638567" cy="370987"/>
          </a:xfrm>
        </p:spPr>
        <p:txBody>
          <a:bodyPr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LEABOP Services</a:t>
            </a:r>
          </a:p>
        </p:txBody>
      </p:sp>
      <p:pic>
        <p:nvPicPr>
          <p:cNvPr id="4" name="Picture 3" descr="No image&#10;&#10;Description automatically generated with medium confidence">
            <a:extLst>
              <a:ext uri="{FF2B5EF4-FFF2-40B4-BE49-F238E27FC236}">
                <a16:creationId xmlns:a16="http://schemas.microsoft.com/office/drawing/2014/main" id="{B75170BD-888F-940F-5CEC-4E6BD99DBD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74" r="23445"/>
          <a:stretch/>
        </p:blipFill>
        <p:spPr>
          <a:xfrm>
            <a:off x="1063617" y="1263535"/>
            <a:ext cx="10064766" cy="46841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B53BCC-0690-43B2-CC40-F6FD7C66FB65}"/>
              </a:ext>
            </a:extLst>
          </p:cNvPr>
          <p:cNvSpPr txBox="1"/>
          <p:nvPr/>
        </p:nvSpPr>
        <p:spPr>
          <a:xfrm>
            <a:off x="1348096" y="2051328"/>
            <a:ext cx="9225693" cy="286232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/>
              <a:t>Vaccine administration </a:t>
            </a:r>
            <a:r>
              <a:rPr lang="en-US" sz="2400" dirty="0"/>
              <a:t>is an LEABOP nursing treatment  service.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/>
              <a:t>Vaccine counseling </a:t>
            </a:r>
            <a:r>
              <a:rPr lang="en-US" sz="2400" dirty="0"/>
              <a:t>is a separate health education/anticipatory guidance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9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E09F-F8E8-62CC-5740-A9A3E3AA1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498765"/>
            <a:ext cx="4638567" cy="565264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Vaccine Administration</a:t>
            </a:r>
          </a:p>
        </p:txBody>
      </p:sp>
      <p:pic>
        <p:nvPicPr>
          <p:cNvPr id="4" name="Picture 3" descr="No image&#10;&#10;Description automatically generated with medium confidence">
            <a:extLst>
              <a:ext uri="{FF2B5EF4-FFF2-40B4-BE49-F238E27FC236}">
                <a16:creationId xmlns:a16="http://schemas.microsoft.com/office/drawing/2014/main" id="{B75170BD-888F-940F-5CEC-4E6BD99DBD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74" r="23445"/>
          <a:stretch/>
        </p:blipFill>
        <p:spPr>
          <a:xfrm>
            <a:off x="1063617" y="1263535"/>
            <a:ext cx="10064766" cy="46841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4A028DC-88FD-16AA-F865-60218FCC06F7}"/>
              </a:ext>
            </a:extLst>
          </p:cNvPr>
          <p:cNvSpPr txBox="1"/>
          <p:nvPr/>
        </p:nvSpPr>
        <p:spPr>
          <a:xfrm>
            <a:off x="2061292" y="1961539"/>
            <a:ext cx="8069415" cy="33547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Qualified Providers</a:t>
            </a:r>
            <a:r>
              <a:rPr lang="en-US" sz="20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Registered credentialed school nurse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Licensed registered nurse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Certified public health nurses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Certified nurse practitioners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Licensed vocational nurses, when supervised by registered credentialed school nurse or certified public health nurse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5604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E09F-F8E8-62CC-5740-A9A3E3AA1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659527"/>
            <a:ext cx="4638567" cy="370987"/>
          </a:xfrm>
        </p:spPr>
        <p:txBody>
          <a:bodyPr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Vaccine Administration</a:t>
            </a:r>
          </a:p>
        </p:txBody>
      </p:sp>
      <p:pic>
        <p:nvPicPr>
          <p:cNvPr id="4" name="Picture 3" descr="No image&#10;&#10;Description automatically generated with medium confidence">
            <a:extLst>
              <a:ext uri="{FF2B5EF4-FFF2-40B4-BE49-F238E27FC236}">
                <a16:creationId xmlns:a16="http://schemas.microsoft.com/office/drawing/2014/main" id="{B75170BD-888F-940F-5CEC-4E6BD99DBD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74" r="23445"/>
          <a:stretch/>
        </p:blipFill>
        <p:spPr>
          <a:xfrm>
            <a:off x="1063617" y="1079514"/>
            <a:ext cx="10064766" cy="50373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B53BCC-0690-43B2-CC40-F6FD7C66FB65}"/>
              </a:ext>
            </a:extLst>
          </p:cNvPr>
          <p:cNvSpPr txBox="1"/>
          <p:nvPr/>
        </p:nvSpPr>
        <p:spPr>
          <a:xfrm>
            <a:off x="1778924" y="1962057"/>
            <a:ext cx="3697843" cy="381642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Frequency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State mandated immunizations: mandated intervals apply.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Other immunizations: Bright Futures periodicity requirements apply.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 care plan (IEP, IFSP, IHSP, etc.) is not required.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A028DC-88FD-16AA-F865-60218FCC06F7}"/>
              </a:ext>
            </a:extLst>
          </p:cNvPr>
          <p:cNvSpPr txBox="1"/>
          <p:nvPr/>
        </p:nvSpPr>
        <p:spPr>
          <a:xfrm>
            <a:off x="6454140" y="1944914"/>
            <a:ext cx="3466373" cy="372409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Billing Requirements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Billed in completed 15- minute increments.  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minimum of 7 continuous minutes qualifies as a completed 15-minute increment.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4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E09F-F8E8-62CC-5740-A9A3E3AA1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532015"/>
            <a:ext cx="10060144" cy="498499"/>
          </a:xfrm>
        </p:spPr>
        <p:txBody>
          <a:bodyPr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Billing Components Related to Vaccine Administration </a:t>
            </a:r>
          </a:p>
        </p:txBody>
      </p:sp>
      <p:pic>
        <p:nvPicPr>
          <p:cNvPr id="4" name="Picture 3" descr="No image&#10;&#10;Description automatically generated with medium confidence">
            <a:extLst>
              <a:ext uri="{FF2B5EF4-FFF2-40B4-BE49-F238E27FC236}">
                <a16:creationId xmlns:a16="http://schemas.microsoft.com/office/drawing/2014/main" id="{B75170BD-888F-940F-5CEC-4E6BD99DBD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74" r="23445"/>
          <a:stretch/>
        </p:blipFill>
        <p:spPr>
          <a:xfrm>
            <a:off x="135707" y="1010038"/>
            <a:ext cx="11172305" cy="503733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CF30BD-C053-6DB8-FB50-12E93FDE456D}"/>
              </a:ext>
            </a:extLst>
          </p:cNvPr>
          <p:cNvSpPr txBox="1"/>
          <p:nvPr/>
        </p:nvSpPr>
        <p:spPr>
          <a:xfrm>
            <a:off x="883988" y="1824949"/>
            <a:ext cx="3076575" cy="295465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Preparation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Reviewing documents to make sure they are complete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Screening students for contraindications and precautions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Confirming consent was provided for students under 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BAFA50-B9B8-6DF7-791D-14CD3751004B}"/>
              </a:ext>
            </a:extLst>
          </p:cNvPr>
          <p:cNvSpPr txBox="1"/>
          <p:nvPr/>
        </p:nvSpPr>
        <p:spPr>
          <a:xfrm>
            <a:off x="4458592" y="1824949"/>
            <a:ext cx="2923200" cy="276998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Vaccine Administration</a:t>
            </a:r>
            <a:endParaRPr lang="en-US" sz="2000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Administering the vaccine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Gathering needed supplies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Performing hand and injection site hygiene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537139-CAB2-BD93-15B9-9A738B62EE7D}"/>
              </a:ext>
            </a:extLst>
          </p:cNvPr>
          <p:cNvSpPr txBox="1"/>
          <p:nvPr/>
        </p:nvSpPr>
        <p:spPr>
          <a:xfrm>
            <a:off x="7879821" y="1871115"/>
            <a:ext cx="3076575" cy="267765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</a:rPr>
              <a:t>Follow-up Activities</a:t>
            </a:r>
            <a:r>
              <a:rPr lang="en-US" sz="24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Documenting the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Completing vaccination records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Observing the student for possible adverse health events.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04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E09F-F8E8-62CC-5740-A9A3E3AA1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659527"/>
            <a:ext cx="4638567" cy="370987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Documentation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571FF8-A7E5-EF78-B175-2BDEEAF27638}"/>
              </a:ext>
            </a:extLst>
          </p:cNvPr>
          <p:cNvSpPr txBox="1"/>
          <p:nvPr/>
        </p:nvSpPr>
        <p:spPr>
          <a:xfrm>
            <a:off x="6982691" y="6180686"/>
            <a:ext cx="4438995" cy="3693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See Vaccine Administration Record</a:t>
            </a:r>
          </a:p>
        </p:txBody>
      </p:sp>
      <p:graphicFrame>
        <p:nvGraphicFramePr>
          <p:cNvPr id="7" name="TextBox 2">
            <a:extLst>
              <a:ext uri="{FF2B5EF4-FFF2-40B4-BE49-F238E27FC236}">
                <a16:creationId xmlns:a16="http://schemas.microsoft.com/office/drawing/2014/main" id="{EB993720-2A5F-1FDB-392F-013B046DE0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1655086"/>
              </p:ext>
            </p:extLst>
          </p:nvPr>
        </p:nvGraphicFramePr>
        <p:xfrm>
          <a:off x="197708" y="1519524"/>
          <a:ext cx="11223977" cy="3979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9955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E09F-F8E8-62CC-5740-A9A3E3AA1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659527"/>
            <a:ext cx="4638567" cy="607673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Vaccine Counseling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3202B-0144-1F8D-BFFC-D698DB4BF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201" y="1496291"/>
            <a:ext cx="5363719" cy="4585194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Vaccine counseling is a covered health education/anticipatory guidance service under the EPSDT (non-IEP) benefit.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It is provided separately from vaccine administration.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It must meet the15-minute time threshold to bill one unit of service.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Bright Futures Periodicity Schedule authorizes the service.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sz="1700" dirty="0"/>
          </a:p>
          <a:p>
            <a:pPr>
              <a:lnSpc>
                <a:spcPct val="100000"/>
              </a:lnSpc>
            </a:pPr>
            <a:endParaRPr lang="en-US" sz="1700" dirty="0"/>
          </a:p>
        </p:txBody>
      </p:sp>
      <p:pic>
        <p:nvPicPr>
          <p:cNvPr id="4" name="Picture 3" descr="No image&#10;&#10;Description automatically generated with medium confidence">
            <a:extLst>
              <a:ext uri="{FF2B5EF4-FFF2-40B4-BE49-F238E27FC236}">
                <a16:creationId xmlns:a16="http://schemas.microsoft.com/office/drawing/2014/main" id="{B75170BD-888F-940F-5CEC-4E6BD99DBD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74" r="23445"/>
          <a:stretch/>
        </p:blipFill>
        <p:spPr>
          <a:xfrm>
            <a:off x="6950199" y="596644"/>
            <a:ext cx="4638568" cy="566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275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869131-809F-4714-9B05-385CAF009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A0E09F-F8E8-62CC-5740-A9A3E3AA1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8497" y="596643"/>
            <a:ext cx="4988916" cy="12722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rPr>
              <a:t>Vaccine Counseling Qualified Practitioners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3202B-0144-1F8D-BFFC-D698DB4BF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8497" y="2285629"/>
            <a:ext cx="5857703" cy="397572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Licensed physician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Licensed physician assistant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Registered credentialed school nurse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Licensed psychologist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Licensed educational psychologist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Licensed clinical social worker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Credentialed school social worker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Licensed marriage and family therapist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Credentialed school counselor. 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300" dirty="0"/>
          </a:p>
        </p:txBody>
      </p:sp>
      <p:pic>
        <p:nvPicPr>
          <p:cNvPr id="4" name="Picture 3" descr="No image&#10;&#10;Description automatically generated with medium confidence">
            <a:extLst>
              <a:ext uri="{FF2B5EF4-FFF2-40B4-BE49-F238E27FC236}">
                <a16:creationId xmlns:a16="http://schemas.microsoft.com/office/drawing/2014/main" id="{B75170BD-888F-940F-5CEC-4E6BD99DBD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69" r="23040"/>
          <a:stretch/>
        </p:blipFill>
        <p:spPr>
          <a:xfrm>
            <a:off x="594359" y="596643"/>
            <a:ext cx="4459779" cy="565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69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E09F-F8E8-62CC-5740-A9A3E3AA1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100" y="288288"/>
            <a:ext cx="9980621" cy="607673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Vaccine Counseling Service Components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1BBB9F-D6A6-730F-46F5-F0BC78D92E22}"/>
              </a:ext>
            </a:extLst>
          </p:cNvPr>
          <p:cNvSpPr txBox="1"/>
          <p:nvPr/>
        </p:nvSpPr>
        <p:spPr>
          <a:xfrm>
            <a:off x="2119830" y="1268320"/>
            <a:ext cx="8362603" cy="544764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200" dirty="0"/>
              <a:t>Time spent on vaccine counseling with the student or parent must meet the 15-minute threshold in order to bill one unit of services.</a:t>
            </a:r>
          </a:p>
          <a:p>
            <a:endParaRPr lang="en-US" sz="2200" dirty="0"/>
          </a:p>
          <a:p>
            <a:r>
              <a:rPr lang="en-US" sz="2200" dirty="0"/>
              <a:t>The following components may be included in the one unit of service: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Discussing vaccine hesitancy and advocating for the protection of the child and the community.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Discussing potential side effects, including concerns regarding pain.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Providing reassurance on vaccine safety.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Answering commonly asked questions on benefits, safety and immunologic aspects of vaccines.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Providing resources to parents or guardians.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Obtaining consent to vaccinate when the child is under 18.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81984"/>
      </p:ext>
    </p:extLst>
  </p:cSld>
  <p:clrMapOvr>
    <a:masterClrMapping/>
  </p:clrMapOvr>
</p:sld>
</file>

<file path=ppt/theme/theme1.xml><?xml version="1.0" encoding="utf-8"?>
<a:theme xmlns:a="http://schemas.openxmlformats.org/drawingml/2006/main" name="FadeVTI">
  <a:themeElements>
    <a:clrScheme name="gradient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Custom 49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eVTI" id="{1194088A-B135-4437-9FD8-7466BBC13A13}" vid="{B787DE2F-1995-45D8-A8E2-6B5CC521AC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582</TotalTime>
  <Words>903</Words>
  <Application>Microsoft Office PowerPoint</Application>
  <PresentationFormat>Widescreen</PresentationFormat>
  <Paragraphs>140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Aharoni</vt:lpstr>
      <vt:lpstr>Arial</vt:lpstr>
      <vt:lpstr>Avenir Next LT Pro</vt:lpstr>
      <vt:lpstr>FadeVTI</vt:lpstr>
      <vt:lpstr>Reimbursement for Immunization Activities</vt:lpstr>
      <vt:lpstr>LEABOP Services</vt:lpstr>
      <vt:lpstr>Vaccine Administration</vt:lpstr>
      <vt:lpstr>Vaccine Administration</vt:lpstr>
      <vt:lpstr>Billing Components Related to Vaccine Administration </vt:lpstr>
      <vt:lpstr>Documentation </vt:lpstr>
      <vt:lpstr>Vaccine Counseling</vt:lpstr>
      <vt:lpstr>Vaccine Counseling Qualified Practitioners</vt:lpstr>
      <vt:lpstr>Vaccine Counseling Service Components</vt:lpstr>
      <vt:lpstr>Documenting Vaccine Counseling Documentation Requirements</vt:lpstr>
      <vt:lpstr>Other Requirements for Vaccine Administration  and Vaccine Counseling </vt:lpstr>
      <vt:lpstr>Administering Vaccine Program:  SMAA Activities</vt:lpstr>
      <vt:lpstr>The Direct Charge Option</vt:lpstr>
      <vt:lpstr>Assessing the Potential Benefit of Direct Charge</vt:lpstr>
      <vt:lpstr>Foundational Documents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Reimbursement for Immunization Activities</dc:title>
  <dc:creator>Hansine Fisher</dc:creator>
  <cp:lastModifiedBy>Hellan Dowden</cp:lastModifiedBy>
  <cp:revision>10</cp:revision>
  <dcterms:created xsi:type="dcterms:W3CDTF">2022-09-11T17:48:21Z</dcterms:created>
  <dcterms:modified xsi:type="dcterms:W3CDTF">2022-09-12T17:46:25Z</dcterms:modified>
</cp:coreProperties>
</file>